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4" r:id="rId7"/>
    <p:sldId id="263" r:id="rId8"/>
    <p:sldId id="265" r:id="rId9"/>
    <p:sldId id="261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8" autoAdjust="0"/>
    <p:restoredTop sz="94660"/>
  </p:normalViewPr>
  <p:slideViewPr>
    <p:cSldViewPr>
      <p:cViewPr varScale="1">
        <p:scale>
          <a:sx n="42" d="100"/>
          <a:sy n="42" d="100"/>
        </p:scale>
        <p:origin x="136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5694-8F93-4105-BB4B-C560D590430D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DBA4-B64E-4175-953B-0A7C442B3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5694-8F93-4105-BB4B-C560D590430D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DBA4-B64E-4175-953B-0A7C442B3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5694-8F93-4105-BB4B-C560D590430D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DBA4-B64E-4175-953B-0A7C442B3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5694-8F93-4105-BB4B-C560D590430D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DBA4-B64E-4175-953B-0A7C442B3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5694-8F93-4105-BB4B-C560D590430D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DBA4-B64E-4175-953B-0A7C442B3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5694-8F93-4105-BB4B-C560D590430D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DBA4-B64E-4175-953B-0A7C442B3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5694-8F93-4105-BB4B-C560D590430D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DBA4-B64E-4175-953B-0A7C442B3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5694-8F93-4105-BB4B-C560D590430D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DBA4-B64E-4175-953B-0A7C442B3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5694-8F93-4105-BB4B-C560D590430D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DBA4-B64E-4175-953B-0A7C442B3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5694-8F93-4105-BB4B-C560D590430D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DBA4-B64E-4175-953B-0A7C442B3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5694-8F93-4105-BB4B-C560D590430D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DBA4-B64E-4175-953B-0A7C442B3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75694-8F93-4105-BB4B-C560D590430D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DDBA4-B64E-4175-953B-0A7C442B3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28736"/>
          </a:xfrm>
        </p:spPr>
        <p:txBody>
          <a:bodyPr>
            <a:normAutofit/>
          </a:bodyPr>
          <a:lstStyle/>
          <a:p>
            <a:r>
              <a:rPr lang="ru-RU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Постановка звука Ш</a:t>
            </a:r>
            <a:endParaRPr lang="ru-RU" sz="6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42984"/>
            <a:ext cx="9144000" cy="5715016"/>
          </a:xfrm>
          <a:ln>
            <a:noFill/>
          </a:ln>
        </p:spPr>
        <p:txBody>
          <a:bodyPr>
            <a:normAutofit fontScale="40000" lnSpcReduction="20000"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algn="l"/>
            <a:endParaRPr lang="ru-RU" sz="6000" b="1" dirty="0" smtClean="0">
              <a:ln w="10541" cmpd="sng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6000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Цели:</a:t>
            </a:r>
          </a:p>
          <a:p>
            <a:pPr algn="l"/>
            <a:r>
              <a:rPr lang="ru-RU" sz="6000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1. Научить ребенка правильно произносить звук Ш.</a:t>
            </a:r>
          </a:p>
          <a:p>
            <a:pPr algn="l"/>
            <a:r>
              <a:rPr lang="ru-RU" sz="6000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2. Развивать артикуляционную моторику.</a:t>
            </a:r>
          </a:p>
          <a:p>
            <a:pPr algn="l"/>
            <a:r>
              <a:rPr lang="ru-RU" sz="6000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3. Развивать речевое дыхание.</a:t>
            </a:r>
          </a:p>
          <a:p>
            <a:pPr algn="l"/>
            <a:r>
              <a:rPr lang="ru-RU" sz="6000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4. Развивать психические процессы.</a:t>
            </a:r>
          </a:p>
          <a:p>
            <a:pPr algn="l"/>
            <a:endParaRPr lang="ru-RU" b="1" i="1" dirty="0" smtClean="0">
              <a:ln w="10541" cmpd="sng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b="1" i="1" dirty="0" smtClean="0">
              <a:ln w="10541" cmpd="sng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b="1" i="1" dirty="0" smtClean="0">
              <a:ln w="10541" cmpd="sng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b="1" i="1" dirty="0" smtClean="0">
              <a:ln w="10541" cmpd="sng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3800" b="1" i="1" dirty="0" smtClean="0">
              <a:ln w="10541" cmpd="sng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3800" b="1" i="1" dirty="0" smtClean="0">
              <a:ln w="10541" cmpd="sng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3800" b="1" i="1" dirty="0" smtClean="0">
              <a:ln w="10541" cmpd="sng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6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5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ru-RU" sz="45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45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</a:t>
            </a:r>
            <a:endParaRPr lang="ru-RU" sz="4500" dirty="0" smtClean="0">
              <a:ln w="1905">
                <a:solidFill>
                  <a:srgbClr val="002060"/>
                </a:solidFill>
              </a:ln>
              <a:solidFill>
                <a:srgbClr val="00206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/>
            <a:endParaRPr lang="ru-RU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3" cstate="print"/>
          <a:srcRect t="5556"/>
          <a:stretch>
            <a:fillRect/>
          </a:stretch>
        </p:blipFill>
        <p:spPr>
          <a:xfrm>
            <a:off x="7072330" y="2643182"/>
            <a:ext cx="2071670" cy="2000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Жужа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так увлекся, что и не заметил, как дополз...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b="1" i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Вот и вылечил доктор </a:t>
            </a:r>
            <a:r>
              <a:rPr lang="ru-RU" b="1" i="1" dirty="0" err="1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Жужу</a:t>
            </a:r>
            <a:r>
              <a:rPr lang="ru-RU" b="1" i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ru-RU" b="1" i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Он пополз и зашипел </a:t>
            </a:r>
          </a:p>
          <a:p>
            <a:pPr algn="ctr">
              <a:buNone/>
            </a:pPr>
            <a:r>
              <a:rPr lang="ru-RU" b="1" i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 – Ш – Ш – Ш – Ш – Ш - Ш</a:t>
            </a:r>
            <a:endParaRPr lang="ru-RU" b="1" i="1" dirty="0">
              <a:ln w="11430"/>
              <a:solidFill>
                <a:srgbClr val="0070C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7620" y="4286256"/>
            <a:ext cx="142875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dom.png"/>
          <p:cNvPicPr>
            <a:picLocks noChangeAspect="1"/>
          </p:cNvPicPr>
          <p:nvPr/>
        </p:nvPicPr>
        <p:blipFill>
          <a:blip r:embed="rId3" cstate="print"/>
          <a:srcRect r="11362"/>
          <a:stretch>
            <a:fillRect/>
          </a:stretch>
        </p:blipFill>
        <p:spPr>
          <a:xfrm>
            <a:off x="6215074" y="3071810"/>
            <a:ext cx="2928926" cy="3500462"/>
          </a:xfrm>
          <a:prstGeom prst="rect">
            <a:avLst/>
          </a:prstGeom>
        </p:spPr>
      </p:pic>
      <p:pic>
        <p:nvPicPr>
          <p:cNvPr id="10" name="Рисунок 9" descr="103109901_0_b226d_8dd9faa5_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34" y="3286124"/>
            <a:ext cx="2500330" cy="33813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70792E-6 C 0 0.04665 0.04306 0.08243 0.09566 0.08243 C 0.14965 0.08243 0.19288 0.04665 0.19288 -4.70792E-6 C 0.19288 -0.04664 0.23611 -0.08242 0.2901 -0.08242 C 0.34271 -0.08242 0.38594 -0.04664 0.38594 -4.70792E-6 " pathEditMode="relative" rAng="0" ptsTypes="fffff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6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lvl="0" algn="l"/>
            <a:r>
              <a:rPr lang="ru-RU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Жил – был добрый уж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Жужа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он очень любил петь песенку ШШШ</a:t>
            </a:r>
            <a:r>
              <a:rPr lang="ru-RU" sz="2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губки он вытягивал вперед</a:t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кончик языка поднимал к небу, но не касался его.</a:t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Боковые края языка прижимал изнутри к твердому небу.</a:t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Язычок у него принимает форму чашечки.</a:t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Воздушную струю выдыхал равномерно посередине языка, она  сильная, широкая, теплая.</a:t>
            </a:r>
            <a:r>
              <a:rPr lang="ru-RU" sz="2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 rot="10800000" flipV="1">
            <a:off x="0" y="5000636"/>
            <a:ext cx="9144000" cy="185736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>
              <a:buNone/>
            </a:pPr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Поднеси ручку ко рту, почувствуй какая струя воздуха. </a:t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Такая же как у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Жужи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2" cstate="print"/>
          <a:srcRect l="5714" t="3704" r="8570"/>
          <a:stretch>
            <a:fillRect/>
          </a:stretch>
        </p:blipFill>
        <p:spPr>
          <a:xfrm>
            <a:off x="6715140" y="142852"/>
            <a:ext cx="2143140" cy="18573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2143116"/>
          </a:xfrm>
        </p:spPr>
        <p:txBody>
          <a:bodyPr>
            <a:normAutofit fontScale="90000"/>
          </a:bodyPr>
          <a:lstStyle/>
          <a:p>
            <a:pPr algn="l"/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Заболело у </a:t>
            </a:r>
            <a:r>
              <a:rPr lang="ru-RU" sz="4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Жужи</a:t>
            </a:r>
            <a:r>
              <a:rPr lang="ru-RU" sz="4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горло, да так сильно, что он перестал шипеть.</a:t>
            </a: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496"/>
            <a:ext cx="8472518" cy="326866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4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Отправился он в больницу, к доктору Айболиту, за помощью. </a:t>
            </a:r>
            <a:endParaRPr lang="ru-RU" sz="3600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1142984"/>
            <a:ext cx="1928794" cy="15001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ю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43570" y="3571876"/>
            <a:ext cx="3500430" cy="3286124"/>
          </a:xfrm>
          <a:prstGeom prst="rect">
            <a:avLst/>
          </a:prstGeom>
        </p:spPr>
      </p:pic>
      <p:pic>
        <p:nvPicPr>
          <p:cNvPr id="6" name="Рисунок 5" descr="i (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4714884"/>
            <a:ext cx="2000256" cy="2143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91 -0.06281 C -0.11667 -0.07251 -0.11042 -0.08751 -0.1191 -0.09721 C -0.125 -0.10391 -0.14132 -0.10714 -0.14132 -0.10714 C -0.1467 -0.10622 -0.17622 -0.10252 -0.18577 -0.09721 C -0.23577 -0.06881 -0.16146 -0.10275 -0.20799 -0.08243 C -0.21406 -0.03348 -0.20295 0.02078 -0.2191 0.06534 C -0.22396 0.07873 -0.24132 0.06211 -0.25243 0.06049 C -0.2599 0.05726 -0.26719 0.05379 -0.27466 0.05056 C -0.2783 0.04894 -0.28577 0.04571 -0.28577 0.04571 C -0.30695 0.02678 -0.32466 0.03232 -0.34497 0.05056 C -0.34618 0.05541 -0.34688 0.06072 -0.34861 0.06534 C -0.35052 0.07065 -0.35452 0.07457 -0.35608 0.08012 C -0.36979 0.12883 -0.34966 0.08496 -0.36719 0.1196 C -0.37379 0.14661 -0.36719 0.13622 -0.40052 0.1293 C -0.41702 0.12583 -0.43056 0.12075 -0.44497 0.10967 C -0.44879 0.10667 -0.45191 0.10205 -0.45608 0.09974 C -0.46077 0.09697 -0.46597 0.09674 -0.47084 0.09489 C -0.4783 0.09189 -0.49306 0.08496 -0.49306 0.08496 C -0.51042 0.08658 -0.529 0.08081 -0.54497 0.09004 C -0.55209 0.0942 -0.55 0.10967 -0.55243 0.1196 C -0.55434 0.12745 -0.56233 0.1293 -0.56719 0.13438 C -0.5882 0.12722 -0.579 0.13068 -0.60417 0.1196 C -0.60781 0.11798 -0.61163 0.11613 -0.61528 0.11452 C -0.61893 0.1129 -0.62639 0.10967 -0.62639 0.10967 C -0.65226 0.08681 -0.64115 0.09674 -0.65972 0.08012 C -0.67136 0.06973 -0.68716 0.07111 -0.70052 0.06534 C -0.71163 0.06695 -0.72448 0.06234 -0.73386 0.07019 C -0.74045 0.07573 -0.74132 0.09974 -0.74132 0.09974 C -0.74011 0.10805 -0.7375 0.11613 -0.7375 0.12445 C -0.7375 0.14084 -0.73698 0.15816 -0.74132 0.1734 C -0.74271 0.17848 -0.74861 0.17732 -0.75243 0.17871 C -0.76354 0.18217 -0.77466 0.18471 -0.78577 0.18817 C -0.78941 0.19302 -0.79393 0.19741 -0.79688 0.20318 C -0.79896 0.20757 -0.80052 0.21265 -0.80052 0.21796 C -0.80052 0.26968 -0.80781 0.32255 -0.76719 0.34126 C -0.76354 0.34772 -0.76042 0.35511 -0.75608 0.36088 C -0.73941 0.38282 -0.74844 0.35696 -0.74132 0.38559 C -0.74254 0.40683 -0.74202 0.42853 -0.74497 0.44931 C -0.74584 0.45532 -0.75191 0.45809 -0.75243 0.46432 C -0.75452 0.48949 -0.7441 0.51789 -0.73386 0.53821 C -0.729 0.5583 -0.72309 0.56615 -0.70799 0.57261 C -0.68542 0.56961 -0.67309 0.574 -0.65608 0.5576 C -0.65174 0.55345 -0.64913 0.54721 -0.64497 0.54306 C -0.63802 0.5359 -0.62275 0.52343 -0.62275 0.52343 C -0.6 0.53336 -0.58403 0.56476 -0.56719 0.58716 C -0.52344 0.64557 -0.57309 0.59847 -0.54132 0.62687 C -0.53403 0.65458 -0.52795 0.65827 -0.50799 0.67605 C -0.50434 0.67928 -0.49688 0.68575 -0.49688 0.68575 C -0.48212 0.68413 -0.46719 0.68344 -0.45243 0.6809 C -0.44861 0.68021 -0.44445 0.67928 -0.44132 0.67605 C -0.43785 0.67213 -0.43663 0.66566 -0.43386 0.66104 C -0.42344 0.64488 -0.41372 0.62964 -0.40417 0.61209 C -0.39288 0.59108 -0.39896 0.58785 -0.38195 0.57261 C -0.38073 0.56776 -0.38212 0.5583 -0.3783 0.5576 C -0.35052 0.55229 -0.30504 0.57238 -0.27466 0.57769 C -0.24809 0.60078 -0.27969 0.57192 -0.25243 0.60217 C -0.24427 0.61117 -0.2349 0.61833 -0.22639 0.62687 C -0.21806 0.64904 -0.21597 0.65735 -0.20052 0.6712 C -0.19809 0.67605 -0.19653 0.68229 -0.19306 0.68575 C -0.18993 0.68921 -0.18542 0.68852 -0.18195 0.69083 C -0.17795 0.69337 -0.17448 0.69752 -0.17084 0.70076 C -0.13768 0.69522 -0.14132 0.70907 -0.14132 0.6809 " pathEditMode="relative" ptsTypes="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929198"/>
            <a:ext cx="8229600" cy="64294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r>
              <a:rPr lang="ru-RU" sz="4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 пути </a:t>
            </a:r>
            <a:r>
              <a:rPr lang="ru-RU" sz="41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Жужа</a:t>
            </a:r>
            <a:r>
              <a:rPr lang="ru-RU" sz="4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встретил</a:t>
            </a:r>
          </a:p>
          <a:p>
            <a:pPr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</a:t>
            </a:r>
            <a:r>
              <a:rPr lang="ru-RU" sz="41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лягушонка </a:t>
            </a:r>
            <a:r>
              <a:rPr lang="ru-RU" sz="41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Ква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b="1" dirty="0" smtClean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2400" dirty="0" smtClean="0">
                <a:solidFill>
                  <a:srgbClr val="00B05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Как </a:t>
            </a:r>
            <a:r>
              <a:rPr lang="ru-RU" sz="2400" dirty="0">
                <a:solidFill>
                  <a:srgbClr val="00B05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весёлые </a:t>
            </a:r>
            <a:r>
              <a:rPr lang="ru-RU" sz="2400" dirty="0" smtClean="0">
                <a:solidFill>
                  <a:srgbClr val="00B05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лягушки,</a:t>
            </a:r>
            <a:br>
              <a:rPr lang="ru-RU" sz="2400" dirty="0" smtClean="0">
                <a:solidFill>
                  <a:srgbClr val="00B05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2400" dirty="0" smtClean="0">
                <a:solidFill>
                  <a:srgbClr val="00B05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Тянем </a:t>
            </a:r>
            <a:r>
              <a:rPr lang="ru-RU" sz="2400" dirty="0">
                <a:solidFill>
                  <a:srgbClr val="00B05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губки прямо к ушкам.</a:t>
            </a:r>
            <a:br>
              <a:rPr lang="ru-RU" sz="2400" dirty="0">
                <a:solidFill>
                  <a:srgbClr val="00B05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2400" dirty="0">
                <a:solidFill>
                  <a:srgbClr val="00B05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Потянули - перестали.</a:t>
            </a:r>
            <a:br>
              <a:rPr lang="ru-RU" sz="2400" dirty="0">
                <a:solidFill>
                  <a:srgbClr val="00B05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2400" dirty="0">
                <a:solidFill>
                  <a:srgbClr val="00B05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И нисколько не устали!</a:t>
            </a:r>
          </a:p>
          <a:p>
            <a:pPr algn="ctr">
              <a:buNone/>
            </a:pPr>
            <a:r>
              <a:rPr lang="ru-RU" sz="21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Улыбнуться, показать сомкнутые зубки. Удерживать  губы в таком положении до счета 5</a:t>
            </a:r>
          </a:p>
          <a:p>
            <a:pPr>
              <a:buNone/>
            </a:pPr>
            <a:r>
              <a:rPr lang="ru-RU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</a:t>
            </a:r>
            <a:r>
              <a:rPr lang="ru-RU" sz="41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уточку </a:t>
            </a:r>
            <a:r>
              <a:rPr lang="ru-RU" sz="4100" b="1" dirty="0" err="1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Кря</a:t>
            </a:r>
            <a:endParaRPr lang="ru-RU" sz="4100" b="1" dirty="0" smtClean="0">
              <a:ln w="1905"/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r>
              <a:rPr lang="ru-RU" sz="25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</a:t>
            </a:r>
            <a:r>
              <a:rPr lang="ru-RU" sz="2500" dirty="0" smtClean="0">
                <a:ln w="1905"/>
                <a:solidFill>
                  <a:srgbClr val="FFC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Губки вместе мы сжимаем  </a:t>
            </a:r>
          </a:p>
          <a:p>
            <a:pPr>
              <a:buNone/>
            </a:pPr>
            <a:r>
              <a:rPr lang="ru-RU" sz="2500" dirty="0" smtClean="0">
                <a:ln w="1905"/>
                <a:solidFill>
                  <a:srgbClr val="FFC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и руками распластаем.</a:t>
            </a:r>
          </a:p>
          <a:p>
            <a:pPr>
              <a:buNone/>
            </a:pP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Вытянуть </a:t>
            </a:r>
            <a:r>
              <a:rPr lang="ru-RU" sz="21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губы, сжать их так, чтобы большие пальцы были под нижней губой, а все остальные на верхней губе, и вытягивать губы вперед как можно сильнее, массируя 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sz="21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стремясь изобразить клюв уточки. </a:t>
            </a:r>
            <a:endParaRPr lang="ru-RU" sz="21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7" name="Рисунок 6" descr="i (7).jpg"/>
          <p:cNvPicPr>
            <a:picLocks noChangeAspect="1"/>
          </p:cNvPicPr>
          <p:nvPr/>
        </p:nvPicPr>
        <p:blipFill>
          <a:blip r:embed="rId2" cstate="print"/>
          <a:srcRect l="19355" r="9677" b="3846"/>
          <a:stretch>
            <a:fillRect/>
          </a:stretch>
        </p:blipFill>
        <p:spPr>
          <a:xfrm>
            <a:off x="5786446" y="857232"/>
            <a:ext cx="1571636" cy="17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i (11).jpg"/>
          <p:cNvPicPr>
            <a:picLocks noChangeAspect="1"/>
          </p:cNvPicPr>
          <p:nvPr/>
        </p:nvPicPr>
        <p:blipFill>
          <a:blip r:embed="rId3" cstate="print"/>
          <a:srcRect r="3226"/>
          <a:stretch>
            <a:fillRect/>
          </a:stretch>
        </p:blipFill>
        <p:spPr>
          <a:xfrm>
            <a:off x="5572132" y="3714752"/>
            <a:ext cx="2143140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Они пригласили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Жужу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к себе в гости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divot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None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 блины</a:t>
            </a:r>
          </a:p>
          <a:p>
            <a:pPr>
              <a:buNone/>
            </a:pPr>
            <a:r>
              <a:rPr lang="ru-RU" sz="3000" i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Рот широко открыт, </a:t>
            </a:r>
          </a:p>
          <a:p>
            <a:pPr>
              <a:buNone/>
            </a:pPr>
            <a:r>
              <a:rPr lang="ru-RU" sz="3000" i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губы улыбаются, </a:t>
            </a:r>
          </a:p>
          <a:p>
            <a:pPr>
              <a:buNone/>
            </a:pPr>
            <a:r>
              <a:rPr lang="ru-RU" sz="3000" i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широкий язык лежит </a:t>
            </a:r>
          </a:p>
          <a:p>
            <a:pPr>
              <a:buNone/>
            </a:pPr>
            <a:r>
              <a:rPr lang="ru-RU" sz="3000" i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на нижней губе.                      </a:t>
            </a:r>
            <a:r>
              <a:rPr lang="ru-RU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Утром рано мы встаем,  </a:t>
            </a:r>
          </a:p>
          <a:p>
            <a:pPr>
              <a:buNone/>
            </a:pPr>
            <a:r>
              <a:rPr lang="ru-RU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                                    Вкусные блины печем.</a:t>
            </a:r>
          </a:p>
          <a:p>
            <a:pPr>
              <a:buNone/>
            </a:pPr>
            <a:r>
              <a:rPr lang="ru-RU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                                    Ручейком по сковородке</a:t>
            </a:r>
          </a:p>
          <a:p>
            <a:pPr>
              <a:buNone/>
            </a:pPr>
            <a:r>
              <a:rPr lang="ru-RU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                                    Тесто растекается…</a:t>
            </a:r>
          </a:p>
          <a:p>
            <a:pPr>
              <a:buNone/>
            </a:pPr>
            <a:r>
              <a:rPr lang="ru-RU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                                    Посмотри, какой красивый</a:t>
            </a:r>
          </a:p>
          <a:p>
            <a:pPr>
              <a:buNone/>
            </a:pPr>
            <a:r>
              <a:rPr lang="ru-RU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                                    Блинчик получается.</a:t>
            </a:r>
          </a:p>
          <a:p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Рисунок 3" descr="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1285860"/>
            <a:ext cx="2928958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4214818"/>
            <a:ext cx="3000396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l"/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 чай с вареньем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dirty="0" smtClean="0"/>
              <a:t> </a:t>
            </a:r>
            <a:r>
              <a:rPr lang="ru-RU" sz="3000" i="1" spc="-15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Слегка  приоткрыть рот и широким передним краем языка облизать верхнюю губу (язык – широкий, боковые края его касаются углов рта), делая движения языком сверху вниз, а не из стороны в сторону. Следить, чтобы работал только язык, а нижняя челюсть не помогала, не «подсаживала» язык наверх – она должна быть неподвижной (можно придерживать её пальцем).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b="1" dirty="0" smtClean="0"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Губка верхняя в варенье</a:t>
            </a:r>
            <a:br>
              <a:rPr lang="ru-RU" b="1" dirty="0" smtClean="0"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Ах, неаккуратно ел.</a:t>
            </a:r>
            <a:br>
              <a:rPr lang="ru-RU" b="1" dirty="0" smtClean="0"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Вот облизывать придётся</a:t>
            </a:r>
            <a:br>
              <a:rPr lang="ru-RU" b="1" dirty="0" smtClean="0"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Будто нету других дел. 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И с конфетами попить.</a:t>
            </a:r>
          </a:p>
          <a:p>
            <a:endParaRPr lang="ru-RU" dirty="0"/>
          </a:p>
        </p:txBody>
      </p:sp>
      <p:pic>
        <p:nvPicPr>
          <p:cNvPr id="5" name="Рисунок 4" descr="i (1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3929066"/>
            <a:ext cx="2714644" cy="2643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Малиновое варенье лежало в красивой чашечке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Рот открыт. Губы в улыбке. Язык высунут. Боковые края и кончик языка подняты, средняя часть спинки языка опущена, прогибается к низу. В таком положении язык удержать от 1 до 5-10.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Язычок наш поумнел.</a:t>
            </a:r>
            <a:br>
              <a:rPr lang="ru-RU" b="1" dirty="0" smtClean="0"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Чашку сделать он сумел. </a:t>
            </a:r>
            <a:br>
              <a:rPr lang="ru-RU" b="1" dirty="0" smtClean="0"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Можно чай туда налить.  </a:t>
            </a:r>
            <a:endParaRPr lang="ru-RU" b="1" dirty="0">
              <a:solidFill>
                <a:srgbClr val="0070C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gimnastika-v-stikhakh-0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6446" y="3643314"/>
            <a:ext cx="2928958" cy="2714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>
            <a:off x="611840" y="5547501"/>
            <a:ext cx="8083794" cy="31418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</a:t>
            </a:r>
          </a:p>
          <a:p>
            <a:pPr algn="ctr"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Жужа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рассказал друзьям о том , что с ним приключилось, поблагодарил за угощение, и пополз дальше</a:t>
            </a:r>
            <a:endParaRPr lang="ru-R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Рисунок 3" descr="i (7).jpg"/>
          <p:cNvPicPr>
            <a:picLocks noChangeAspect="1"/>
          </p:cNvPicPr>
          <p:nvPr/>
        </p:nvPicPr>
        <p:blipFill>
          <a:blip r:embed="rId2" cstate="print"/>
          <a:srcRect l="17241"/>
          <a:stretch>
            <a:fillRect/>
          </a:stretch>
        </p:blipFill>
        <p:spPr>
          <a:xfrm>
            <a:off x="1500166" y="2714620"/>
            <a:ext cx="1714512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 (11).jpg"/>
          <p:cNvPicPr>
            <a:picLocks noChangeAspect="1"/>
          </p:cNvPicPr>
          <p:nvPr/>
        </p:nvPicPr>
        <p:blipFill>
          <a:blip r:embed="rId3" cstate="print"/>
          <a:srcRect r="3448"/>
          <a:stretch>
            <a:fillRect/>
          </a:stretch>
        </p:blipFill>
        <p:spPr>
          <a:xfrm>
            <a:off x="5929322" y="2643182"/>
            <a:ext cx="2000264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4" cstate="print"/>
          <a:srcRect t="6250"/>
          <a:stretch>
            <a:fillRect/>
          </a:stretch>
        </p:blipFill>
        <p:spPr>
          <a:xfrm>
            <a:off x="3714744" y="4143380"/>
            <a:ext cx="2000264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136 0.01015 C 0.12952 0.05287 0.11841 0.00923 0.13629 0.04502 C 0.13837 0.04941 0.13803 0.05518 0.13994 0.0598 C 0.14428 0.07019 0.14983 0.07919 0.15469 0.08935 C 0.16424 0.10828 0.15799 0.10228 0.17327 0.10875 C 0.1757 0.11383 0.17848 0.11844 0.18073 0.12375 C 0.18351 0.12976 0.18369 0.13899 0.18803 0.14338 C 0.19428 0.14961 0.21025 0.15331 0.21025 0.15331 C 0.21389 0.15654 0.21719 0.1607 0.22136 0.16324 C 0.22848 0.16739 0.24358 0.17293 0.24358 0.17293 C 0.24862 0.17132 0.25417 0.17178 0.25851 0.16785 C 0.26702 0.16047 0.26962 0.13091 0.27327 0.12375 C 0.28195 0.10667 0.29705 0.08543 0.31407 0.08427 C 0.35712 0.08127 0.40035 0.08104 0.44358 0.07919 C 0.45105 0.06465 0.45469 0.04964 0.46216 0.03509 C 0.47153 -0.00301 0.46789 -0.04988 0.45105 -0.08313 C 0.44671 -0.10668 0.44254 -0.127 0.43247 -0.14708 C 0.42379 -0.18241 0.42292 -0.17987 0.43247 -0.24083 C 0.43351 -0.24775 0.44028 -0.25006 0.44358 -0.2556 C 0.44914 -0.26507 0.45851 -0.28516 0.45851 -0.28516 C 0.45973 -0.29001 0.46042 -0.29532 0.46216 -0.29994 C 0.46407 -0.30525 0.46789 -0.30917 0.46962 -0.31471 C 0.47275 -0.32418 0.47691 -0.34427 0.47691 -0.34427 C 0.4757 -0.37059 0.47535 -0.39691 0.47327 -0.423 C 0.47049 -0.45833 0.43941 -0.47634 0.41771 -0.48211 C 0.41511 -0.48119 0.39549 -0.47541 0.39185 -0.47218 C 0.38751 -0.46826 0.38473 -0.46179 0.38073 -0.45741 C 0.37726 -0.45371 0.3731 -0.4514 0.36962 -0.44771 C 0.36563 -0.44332 0.36303 -0.43639 0.35851 -0.43293 C 0.354 -0.42947 0.34862 -0.42947 0.34358 -0.42785 C 0.30938 -0.39807 0.27362 -0.423 0.23994 -0.43778 C 0.23247 -0.44424 0.2257 -0.45209 0.21771 -0.45741 C 0.21285 -0.46064 0.20764 -0.46341 0.20296 -0.46733 C 0.19775 -0.47172 0.19341 -0.47795 0.18803 -0.48211 C 0.18455 -0.48465 0.18056 -0.48511 0.17674 -0.48696 C 0.15747 -0.49666 0.13803 -0.50497 0.11771 -0.51166 C 0.10417 -0.51005 0.08959 -0.51374 0.07691 -0.50682 C 0.06719 -0.50151 0.05469 -0.47726 0.05469 -0.47726 C 0.05035 -0.4424 0.05209 -0.42369 0.02882 -0.40338 C 0.01528 -0.40499 0.00157 -0.40568 -0.01198 -0.40822 C -0.0243 -0.41053 -0.03369 -0.42277 -0.04531 -0.42785 C -0.05781 -0.44032 -0.06753 -0.45094 -0.08229 -0.45741 C -0.12448 -0.49504 -0.17709 -0.50728 -0.22674 -0.51651 C -0.24271 -0.5149 -0.25921 -0.51674 -0.27483 -0.51166 C -0.2908 -0.50635 -0.28351 -0.48973 -0.28976 -0.47726 C -0.29219 -0.47241 -0.29723 -0.47057 -0.30087 -0.46733 C -0.32587 -0.41677 -0.37431 -0.40869 -0.41563 -0.40338 C -0.43577 -0.39783 -0.44237 -0.40061 -0.44896 -0.37382 C -0.44775 -0.3475 -0.44966 -0.32049 -0.44532 -0.29486 C -0.44341 -0.28331 -0.43542 -0.27523 -0.43039 -0.2653 C -0.38681 -0.17918 -0.46389 -0.31795 -0.41198 -0.22605 C -0.41077 -0.2212 -0.4099 -0.21589 -0.40816 -0.21127 C -0.40625 -0.20596 -0.40139 -0.20227 -0.40087 -0.1965 C -0.39966 -0.18103 -0.40851 -0.15101 -0.41198 -0.13739 C -0.41858 -0.11106 -0.42257 -0.0986 -0.43785 -0.07828 C -0.43907 -0.07343 -0.43976 -0.06812 -0.4415 -0.0635 C -0.44341 -0.05819 -0.44723 -0.05426 -0.44896 -0.04872 C -0.45105 -0.04249 -0.45122 -0.03533 -0.45261 -0.02887 C -0.45487 -0.01894 -0.46007 0.00069 -0.46007 0.00069 C -0.45903 0.01131 -0.45712 0.04548 -0.45261 0.0598 C -0.45087 0.06511 -0.44723 0.06926 -0.44532 0.07457 C -0.44358 0.07919 -0.44375 0.08473 -0.4415 0.08935 C -0.43073 0.11059 -0.41025 0.11637 -0.39341 0.12375 C -0.36112 0.13807 -0.34705 0.13945 -0.30816 0.14338 C -0.2783 0.15169 -0.24914 0.16416 -0.21928 0.17293 C -0.21424 0.17432 -0.20938 0.17617 -0.20452 0.17778 C -0.19705 0.18102 -0.1823 0.18748 -0.1823 0.18748 C -0.15035 0.21634 -0.1908 0.18194 -0.16007 0.20249 C -0.13438 0.21957 -0.16511 0.20711 -0.13421 0.21727 C -0.11372 0.23089 -0.09166 0.23805 -0.07118 0.2519 C -0.06215 0.26991 -0.05348 0.27961 -0.03785 0.2863 C -0.0342 0.28954 -0.03091 0.29392 -0.02673 0.29623 C -0.01961 0.30039 -0.00452 0.30593 -0.00452 0.30593 C 0.01198 0.32071 0.02882 0.32255 0.0474 0.33063 C 0.06528 0.34657 0.05382 0.33825 0.08073 0.35026 C 0.08438 0.35188 0.09185 0.35534 0.09185 0.35534 C 0.09671 0.36019 0.10053 0.36942 0.1066 0.37012 C 0.15226 0.37589 0.16355 0.36042 0.19914 0.35534 C 0.21893 0.35257 0.23872 0.35165 0.25851 0.35026 C 0.28316 0.34841 0.30782 0.34703 0.33247 0.34541 C 0.35851 0.34172 0.38525 0.33664 0.41025 0.32579 C 0.43299 0.29554 0.46441 0.28238 0.49185 0.2616 C 0.50018 0.25536 0.50539 0.24243 0.51407 0.23712 C 0.52327 0.23158 0.53369 0.23043 0.54358 0.22719 C 0.60816 0.20549 0.74358 0.22235 0.74358 0.22235 " pathEditMode="relative" ptsTypes="ffffffffffffff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По пути на нос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Жуже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с дерева опустился листок, он стал дуть на него                </a:t>
            </a:r>
          </a:p>
          <a:p>
            <a:pPr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                                </a:t>
            </a:r>
            <a:r>
              <a:rPr lang="ru-RU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 вами в цирке побывали,</a:t>
            </a:r>
          </a:p>
          <a:p>
            <a:pPr>
              <a:buNone/>
            </a:pPr>
            <a:r>
              <a:rPr lang="ru-RU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                                За фокусами наблюдали,</a:t>
            </a:r>
          </a:p>
          <a:p>
            <a:pPr>
              <a:buNone/>
            </a:pPr>
            <a:r>
              <a:rPr lang="ru-RU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                                Но и сами мы с усами,</a:t>
            </a:r>
          </a:p>
          <a:p>
            <a:pPr>
              <a:buNone/>
            </a:pPr>
            <a:r>
              <a:rPr lang="ru-RU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                                Фокусы покажем маме.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    Улыбнуться, приоткрыть рот, положить широкий передний 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    край языка на верхнюю губу так, чтобы боковые края его были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    прижаты, а посередине языка был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жело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– 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    бок, и сдуть ватку, положенную на кончик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    носа. Воздух при этом должен идти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посе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– 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    редине языка, тогда ватка полетит вверх.</a:t>
            </a:r>
            <a:r>
              <a:rPr lang="ru-RU" sz="2800" dirty="0" smtClean="0"/>
              <a:t> </a:t>
            </a:r>
            <a:endParaRPr lang="ru-RU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rcRect t="5882"/>
          <a:stretch>
            <a:fillRect/>
          </a:stretch>
        </p:blipFill>
        <p:spPr>
          <a:xfrm>
            <a:off x="6357950" y="4357694"/>
            <a:ext cx="2286016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0d2647bf4d418e9f4f3b5785b9f4e9b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714356"/>
            <a:ext cx="1785950" cy="2500330"/>
          </a:xfrm>
          <a:prstGeom prst="rect">
            <a:avLst/>
          </a:prstGeom>
        </p:spPr>
      </p:pic>
      <p:pic>
        <p:nvPicPr>
          <p:cNvPr id="9" name="Рисунок 8" descr="lis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71670" y="857232"/>
            <a:ext cx="785818" cy="714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914 0.04988 C 0.06424 0.05496 0.0783 0.06073 0.09358 0.06465 C 0.10712 0.07666 0.11129 0.08751 0.12691 0.09421 C 0.13056 0.09906 0.13507 0.10321 0.13803 0.10899 C 0.15521 0.14339 0.13612 0.20596 0.10834 0.22235 C 0.10261 0.22582 0.09601 0.22559 0.08976 0.2272 C 0.0757 0.23967 0.06928 0.24475 0.06389 0.26669 C 0.06702 0.30478 0.06007 0.30663 0.07865 0.32579 C 0.08559 0.33295 0.10087 0.34542 0.10087 0.34542 C 0.19184 0.34288 0.25469 0.35189 0.33421 0.32579 C 0.35157 0.32741 0.3691 0.32672 0.38612 0.33064 C 0.39046 0.33157 0.39306 0.33826 0.39723 0.34057 C 0.40191 0.34334 0.40712 0.3438 0.41198 0.34542 C 0.41928 0.3602 0.42309 0.37497 0.43039 0.38975 C 0.44323 0.44124 0.42309 0.36458 0.4415 0.41931 C 0.44237 0.42162 0.4507 0.45509 0.45278 0.46364 C 0.45296 0.46479 0.46441 0.50866 0.46025 0.50312 C 0.45469 0.49573 0.45521 0.48349 0.45278 0.47357 C 0.45157 0.46872 0.44914 0.45879 0.44914 0.45879 C 0.45087 0.37267 0.44428 0.2967 0.46389 0.21751 C 0.46632 0.19049 0.46875 0.16902 0.475 0.14362 C 0.47518 0.142 0.47639 0.09652 0.48247 0.08451 C 0.48542 0.07874 0.49028 0.07504 0.49358 0.06973 C 0.49636 0.06512 0.49792 0.05934 0.50087 0.05496 C 0.50782 0.04457 0.51563 0.03533 0.52309 0.0254 C 0.52587 0.02171 0.53073 0.02263 0.53421 0.02032 C 0.54966 0.00993 0.56389 -0.00115 0.57865 -0.01408 C 0.5823 -0.01731 0.58976 -0.02401 0.58976 -0.02401 " pathEditMode="relative" ptsTypes="fffffffffffffffffffffffffffA">
                                      <p:cBhvr>
                                        <p:cTn id="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</TotalTime>
  <Words>392</Words>
  <Application>Microsoft Office PowerPoint</Application>
  <PresentationFormat>Экран (4:3)</PresentationFormat>
  <Paragraphs>73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Постановка звука Ш</vt:lpstr>
      <vt:lpstr>    Жил – был добрый уж Жужа, он очень любил петь песенку ШШШ  губки он вытягивал вперед кончик языка поднимал к небу, но не касался его. Боковые края языка прижимал изнутри к твердому небу. Язычок у него принимает форму чашечки. Воздушную струю выдыхал равномерно посередине языка, она  сильная, широкая, теплая.     </vt:lpstr>
      <vt:lpstr>   Заболело у Жужи горло, да так сильно, что он перестал шипеть.    </vt:lpstr>
      <vt:lpstr> </vt:lpstr>
      <vt:lpstr>Они пригласили Жужу к себе в гости</vt:lpstr>
      <vt:lpstr>И чай с вареньем</vt:lpstr>
      <vt:lpstr>Малиновое варенье лежало в красивой чашечке</vt:lpstr>
      <vt:lpstr>Презентация PowerPoint</vt:lpstr>
      <vt:lpstr> </vt:lpstr>
      <vt:lpstr>Жужа так увлекся, что и не заметил, как дополз...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Постановка звука Ш</dc:title>
  <dc:creator>наталья</dc:creator>
  <cp:lastModifiedBy>Лилия Малышко</cp:lastModifiedBy>
  <cp:revision>43</cp:revision>
  <dcterms:created xsi:type="dcterms:W3CDTF">2013-04-01T17:03:29Z</dcterms:created>
  <dcterms:modified xsi:type="dcterms:W3CDTF">2017-06-16T06:14:06Z</dcterms:modified>
</cp:coreProperties>
</file>