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350" r:id="rId5"/>
    <p:sldId id="262" r:id="rId6"/>
    <p:sldId id="309" r:id="rId7"/>
    <p:sldId id="258" r:id="rId8"/>
    <p:sldId id="287" r:id="rId9"/>
    <p:sldId id="289" r:id="rId10"/>
    <p:sldId id="351" r:id="rId11"/>
    <p:sldId id="290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259" r:id="rId26"/>
    <p:sldId id="305" r:id="rId27"/>
    <p:sldId id="306" r:id="rId28"/>
    <p:sldId id="288" r:id="rId29"/>
    <p:sldId id="263" r:id="rId30"/>
    <p:sldId id="365" r:id="rId31"/>
    <p:sldId id="366" r:id="rId32"/>
    <p:sldId id="367" r:id="rId33"/>
    <p:sldId id="368" r:id="rId34"/>
    <p:sldId id="369" r:id="rId35"/>
    <p:sldId id="370" r:id="rId36"/>
    <p:sldId id="264" r:id="rId37"/>
    <p:sldId id="291" r:id="rId38"/>
    <p:sldId id="292" r:id="rId39"/>
    <p:sldId id="336" r:id="rId40"/>
    <p:sldId id="391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92" r:id="rId50"/>
    <p:sldId id="371" r:id="rId51"/>
    <p:sldId id="267" r:id="rId52"/>
    <p:sldId id="372" r:id="rId53"/>
    <p:sldId id="373" r:id="rId54"/>
    <p:sldId id="265" r:id="rId55"/>
    <p:sldId id="335" r:id="rId56"/>
    <p:sldId id="374" r:id="rId57"/>
    <p:sldId id="377" r:id="rId58"/>
    <p:sldId id="378" r:id="rId59"/>
    <p:sldId id="375" r:id="rId60"/>
    <p:sldId id="376" r:id="rId61"/>
    <p:sldId id="379" r:id="rId62"/>
    <p:sldId id="266" r:id="rId63"/>
    <p:sldId id="307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08" r:id="rId77"/>
    <p:sldId id="260" r:id="rId78"/>
    <p:sldId id="323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1" r:id="rId90"/>
    <p:sldId id="320" r:id="rId91"/>
    <p:sldId id="322" r:id="rId92"/>
    <p:sldId id="324" r:id="rId93"/>
    <p:sldId id="325" r:id="rId94"/>
    <p:sldId id="327" r:id="rId95"/>
    <p:sldId id="328" r:id="rId96"/>
    <p:sldId id="329" r:id="rId97"/>
    <p:sldId id="330" r:id="rId98"/>
    <p:sldId id="331" r:id="rId99"/>
    <p:sldId id="332" r:id="rId100"/>
    <p:sldId id="333" r:id="rId101"/>
    <p:sldId id="334" r:id="rId102"/>
    <p:sldId id="268" r:id="rId103"/>
    <p:sldId id="380" r:id="rId104"/>
    <p:sldId id="274" r:id="rId105"/>
    <p:sldId id="275" r:id="rId106"/>
    <p:sldId id="381" r:id="rId107"/>
    <p:sldId id="394" r:id="rId108"/>
    <p:sldId id="395" r:id="rId109"/>
    <p:sldId id="396" r:id="rId110"/>
    <p:sldId id="402" r:id="rId111"/>
    <p:sldId id="382" r:id="rId112"/>
    <p:sldId id="383" r:id="rId113"/>
    <p:sldId id="384" r:id="rId114"/>
    <p:sldId id="385" r:id="rId115"/>
    <p:sldId id="386" r:id="rId116"/>
    <p:sldId id="276" r:id="rId117"/>
    <p:sldId id="387" r:id="rId118"/>
    <p:sldId id="388" r:id="rId119"/>
    <p:sldId id="393" r:id="rId120"/>
    <p:sldId id="398" r:id="rId121"/>
    <p:sldId id="277" r:id="rId122"/>
    <p:sldId id="389" r:id="rId123"/>
    <p:sldId id="403" r:id="rId124"/>
    <p:sldId id="404" r:id="rId125"/>
    <p:sldId id="405" r:id="rId126"/>
    <p:sldId id="406" r:id="rId127"/>
    <p:sldId id="407" r:id="rId128"/>
    <p:sldId id="408" r:id="rId129"/>
    <p:sldId id="409" r:id="rId130"/>
    <p:sldId id="410" r:id="rId131"/>
    <p:sldId id="411" r:id="rId132"/>
    <p:sldId id="412" r:id="rId133"/>
    <p:sldId id="278" r:id="rId134"/>
    <p:sldId id="390" r:id="rId135"/>
    <p:sldId id="413" r:id="rId136"/>
    <p:sldId id="414" r:id="rId137"/>
    <p:sldId id="415" r:id="rId138"/>
    <p:sldId id="416" r:id="rId139"/>
    <p:sldId id="417" r:id="rId140"/>
    <p:sldId id="418" r:id="rId141"/>
    <p:sldId id="419" r:id="rId142"/>
    <p:sldId id="279" r:id="rId143"/>
    <p:sldId id="273" r:id="rId144"/>
    <p:sldId id="280" r:id="rId145"/>
    <p:sldId id="281" r:id="rId146"/>
    <p:sldId id="282" r:id="rId147"/>
    <p:sldId id="283" r:id="rId148"/>
    <p:sldId id="399" r:id="rId149"/>
    <p:sldId id="400" r:id="rId150"/>
    <p:sldId id="401" r:id="rId151"/>
    <p:sldId id="272" r:id="rId152"/>
    <p:sldId id="284" r:id="rId153"/>
    <p:sldId id="285" r:id="rId154"/>
    <p:sldId id="271" r:id="rId155"/>
    <p:sldId id="270" r:id="rId156"/>
    <p:sldId id="269" r:id="rId157"/>
    <p:sldId id="345" r:id="rId158"/>
    <p:sldId id="346" r:id="rId159"/>
    <p:sldId id="347" r:id="rId160"/>
    <p:sldId id="348" r:id="rId161"/>
    <p:sldId id="349" r:id="rId162"/>
    <p:sldId id="286" r:id="rId163"/>
    <p:sldId id="326" r:id="rId1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3E9AB4E-0F4E-4FC9-BC34-CABFB88C72C4}" type="datetimeFigureOut">
              <a:rPr lang="ru-RU" smtClean="0"/>
              <a:pPr/>
              <a:t>06.11.2011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6CE10EA-B6A2-4777-8A76-5C56A121A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406640" cy="1472184"/>
          </a:xfrm>
        </p:spPr>
        <p:txBody>
          <a:bodyPr>
            <a:normAutofit/>
          </a:bodyPr>
          <a:lstStyle/>
          <a:p>
            <a:r>
              <a:rPr lang="ru-RU" sz="5400" b="1" dirty="0" err="1"/>
              <a:t>Д</a:t>
            </a:r>
            <a:r>
              <a:rPr lang="ru-RU" sz="5400" b="1" dirty="0" err="1" smtClean="0"/>
              <a:t>искалькулия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7406640" cy="642832"/>
          </a:xfrm>
        </p:spPr>
        <p:txBody>
          <a:bodyPr/>
          <a:lstStyle/>
          <a:p>
            <a:r>
              <a:rPr lang="ru-RU" dirty="0" smtClean="0"/>
              <a:t>Канд. </a:t>
            </a:r>
            <a:r>
              <a:rPr lang="ru-RU" dirty="0" err="1" smtClean="0"/>
              <a:t>пед</a:t>
            </a:r>
            <a:r>
              <a:rPr lang="ru-RU" dirty="0" smtClean="0"/>
              <a:t>. наук, доц. О.В. Елецкая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692696"/>
            <a:ext cx="4049600" cy="5760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При этом расстройства счёта у больных с локальными поражениями мозга чаще определяются термином </a:t>
            </a:r>
            <a:r>
              <a:rPr lang="ru-RU" b="1" dirty="0" smtClean="0"/>
              <a:t>«</a:t>
            </a:r>
            <a:r>
              <a:rPr lang="ru-RU" b="1" dirty="0" err="1" smtClean="0"/>
              <a:t>акалькулия</a:t>
            </a:r>
            <a:r>
              <a:rPr lang="ru-RU" b="1" dirty="0" smtClean="0"/>
              <a:t>»</a:t>
            </a:r>
            <a:r>
              <a:rPr lang="ru-RU" dirty="0" smtClean="0"/>
              <a:t>, а нарушения в овладении счётными операциями у детей – </a:t>
            </a:r>
            <a:r>
              <a:rPr lang="ru-RU" b="1" dirty="0" smtClean="0"/>
              <a:t>«</a:t>
            </a:r>
            <a:r>
              <a:rPr lang="ru-RU" b="1" dirty="0" err="1" smtClean="0"/>
              <a:t>дискалькулия</a:t>
            </a:r>
            <a:r>
              <a:rPr lang="ru-RU" b="1" dirty="0" smtClean="0"/>
              <a:t>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88840"/>
            <a:ext cx="28803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Развитие логических операций (профилактика </a:t>
            </a:r>
            <a:r>
              <a:rPr lang="ru-RU" sz="2800" dirty="0" err="1" smtClean="0">
                <a:effectLst/>
              </a:rPr>
              <a:t>практогностической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операциональной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дискалькулии</a:t>
            </a:r>
            <a:r>
              <a:rPr lang="ru-RU" sz="2800" dirty="0" smtClean="0">
                <a:effectLst/>
              </a:rPr>
              <a:t>)</a:t>
            </a:r>
            <a:endParaRPr lang="ru-RU" sz="28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- Формировать навыки обобщения, </a:t>
            </a:r>
            <a:r>
              <a:rPr lang="ru-RU" dirty="0" err="1" smtClean="0"/>
              <a:t>сериации</a:t>
            </a:r>
            <a:r>
              <a:rPr lang="ru-RU" dirty="0" smtClean="0"/>
              <a:t>, исключения понятия, сравнения - Формировать понятие сохранения Формирование </a:t>
            </a:r>
            <a:r>
              <a:rPr lang="ru-RU" dirty="0" err="1" smtClean="0"/>
              <a:t>сериа^гпи</a:t>
            </a:r>
            <a:r>
              <a:rPr lang="ru-RU" dirty="0" smtClean="0"/>
              <a:t> на невербальном </a:t>
            </a:r>
            <a:r>
              <a:rPr lang="ru-RU" dirty="0" err="1" smtClean="0"/>
              <a:t>материг.але</a:t>
            </a:r>
            <a:r>
              <a:rPr lang="ru-RU" dirty="0" smtClean="0"/>
              <a:t>; с включением речи, на числовом материале. </a:t>
            </a:r>
            <a:r>
              <a:rPr lang="ru-RU" dirty="0" err="1" smtClean="0"/>
              <a:t>Упражнев^ия</a:t>
            </a:r>
            <a:r>
              <a:rPr lang="ru-RU" dirty="0" smtClean="0"/>
              <a:t> на ранжирование </a:t>
            </a:r>
            <a:r>
              <a:rPr lang="ru-RU" dirty="0" err="1" smtClean="0"/>
              <a:t>зсгредметов</a:t>
            </a:r>
            <a:r>
              <a:rPr lang="ru-RU" dirty="0" smtClean="0"/>
              <a:t>, геометрических фигур по величине, длине, насыщенности </a:t>
            </a:r>
            <a:r>
              <a:rPr lang="ru-RU" dirty="0" err="1" smtClean="0"/>
              <a:t>ц&amp;ета</a:t>
            </a:r>
            <a:r>
              <a:rPr lang="ru-RU" dirty="0" smtClean="0"/>
              <a:t> и др. признакам с участием </a:t>
            </a:r>
            <a:r>
              <a:rPr lang="ru-RU" dirty="0" err="1" smtClean="0"/>
              <a:t>речи:-Упражнения</a:t>
            </a:r>
            <a:r>
              <a:rPr lang="ru-RU" dirty="0" smtClean="0"/>
              <a:t> на числовом </a:t>
            </a:r>
            <a:r>
              <a:rPr lang="ru-RU" dirty="0" err="1" smtClean="0"/>
              <a:t>^^хатериале</a:t>
            </a:r>
            <a:r>
              <a:rPr lang="ru-RU" dirty="0" smtClean="0"/>
              <a:t>: «Раскрась цифру», «Какой; </a:t>
            </a:r>
            <a:r>
              <a:rPr lang="ru-RU" dirty="0" err="1" smtClean="0"/>
              <a:t>ло</a:t>
            </a:r>
            <a:r>
              <a:rPr lang="ru-RU" dirty="0" smtClean="0"/>
              <a:t> счёту в очереди.?», «На какой жёрдочке птица?», «Найди число»-^, «Назови соседей», «Дополни </a:t>
            </a:r>
            <a:r>
              <a:rPr lang="ru-RU" dirty="0" err="1" smtClean="0"/>
              <a:t>число:вой</a:t>
            </a:r>
            <a:r>
              <a:rPr lang="ru-RU" dirty="0" smtClean="0"/>
              <a:t> ряд». Формирование </a:t>
            </a:r>
            <a:r>
              <a:rPr lang="ru-RU" dirty="0" err="1" smtClean="0"/>
              <a:t>классифъ-екации</a:t>
            </a:r>
            <a:r>
              <a:rPr lang="ru-RU" dirty="0" smtClean="0"/>
              <a:t> с учётом конкретного признака и общих критериев: «"Четвёртый лишний» - на основе внешних признаков, на основе родовых понятий, на основе двух признаков, на основе функциональных признаков, на основе </a:t>
            </a:r>
            <a:r>
              <a:rPr lang="ru-RU" dirty="0" err="1" smtClean="0"/>
              <a:t>семаинтических</a:t>
            </a:r>
            <a:r>
              <a:rPr lang="ru-RU" dirty="0" smtClean="0"/>
              <a:t> признаков, формально—Языковых, грамматического </a:t>
            </a:r>
            <a:r>
              <a:rPr lang="ru-RU" dirty="0" err="1" smtClean="0"/>
              <a:t>значе^зля</a:t>
            </a:r>
            <a:r>
              <a:rPr lang="ru-RU" dirty="0" smtClean="0"/>
              <a:t>, на вербальном уровне. Формирование </a:t>
            </a:r>
            <a:r>
              <a:rPr lang="ru-RU" dirty="0" err="1" smtClean="0"/>
              <a:t>сравпетс^г</a:t>
            </a:r>
            <a:r>
              <a:rPr lang="ru-RU" dirty="0" smtClean="0"/>
              <a:t>-. «Чем отличаются?» на предметах, сюжетных картинках. Сравнение абстрактных объектов (числа, слова). Формирование понятия сохранения: «Бутылки» (Ж. Пиаже)</a:t>
            </a:r>
            <a:endParaRPr lang="ru-RU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70186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Формирование количественных представлений (профилактика вербальной, </a:t>
            </a:r>
            <a:r>
              <a:rPr lang="ru-RU" sz="2800" dirty="0" err="1" smtClean="0">
                <a:effectLst/>
              </a:rPr>
              <a:t>дислексической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операциональной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дискалькулии</a:t>
            </a:r>
            <a:r>
              <a:rPr lang="ru-RU" sz="2800" dirty="0" smtClean="0">
                <a:effectLst/>
              </a:rPr>
              <a:t> )</a:t>
            </a:r>
            <a:endParaRPr lang="ru-RU" sz="28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132856"/>
            <a:ext cx="7498080" cy="411554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- Формировать умение работать с множествами - Формировать навыки счётной деятельности Формирование умения видеть множество и выделять его элементы. Упражнять в составлении множеств: из одинаковых элементов, из разных элементов, из подмножеств. Сравнивать множества по количеству: на глаз (резко контрастные по количеству), путём соотнесения «один к одному» способами наложения, приложения, составлением пар, соединением рисунков по линиям. Уравнивать множества, добавляя или убирая элементы. Счётная деятельность. Счёт с помощью различных анализаторов: по образцу, по названному числу, по цифровому изображению, на слух, на ощупь, счёт движений. Образование соседних чисел, сравнение соседних чисел. Сравнивать множества на основе счёта. Формировать понятие об абстрактности числа: независимость числа от размеров предметов; от расстояния между предметами; от формы расположения предметов; от направления количественного счёта</a:t>
            </a:r>
            <a:endParaRPr lang="ru-RU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570504"/>
          </a:xfrm>
        </p:spPr>
        <p:txBody>
          <a:bodyPr/>
          <a:lstStyle/>
          <a:p>
            <a:r>
              <a:rPr lang="ru-RU" dirty="0" smtClean="0"/>
              <a:t>1. Принципы коррекции </a:t>
            </a:r>
            <a:r>
              <a:rPr lang="ru-RU" dirty="0" err="1" smtClean="0"/>
              <a:t>дискалькулий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5688632" cy="426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616" y="476672"/>
            <a:ext cx="7818072" cy="60486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Комплексности</a:t>
            </a:r>
          </a:p>
          <a:p>
            <a:r>
              <a:rPr lang="ru-RU" dirty="0" smtClean="0"/>
              <a:t>Системности</a:t>
            </a:r>
          </a:p>
          <a:p>
            <a:r>
              <a:rPr lang="ru-RU" dirty="0" err="1" smtClean="0"/>
              <a:t>Деятельностного</a:t>
            </a:r>
            <a:r>
              <a:rPr lang="ru-RU" dirty="0" smtClean="0"/>
              <a:t> подхода</a:t>
            </a:r>
          </a:p>
          <a:p>
            <a:r>
              <a:rPr lang="ru-RU" dirty="0" smtClean="0"/>
              <a:t>Учета психологической структуры процесса овладения счётными операциями</a:t>
            </a:r>
          </a:p>
          <a:p>
            <a:r>
              <a:rPr lang="ru-RU" dirty="0" smtClean="0"/>
              <a:t>Учета особенностей высших психических функций, обеспечивающих овладение счётными операциями</a:t>
            </a:r>
          </a:p>
          <a:p>
            <a:r>
              <a:rPr lang="ru-RU" dirty="0" smtClean="0"/>
              <a:t>Взаимосвязи в развитии </a:t>
            </a:r>
            <a:r>
              <a:rPr lang="ru-RU" dirty="0" err="1" smtClean="0"/>
              <a:t>перцептивных</a:t>
            </a:r>
            <a:r>
              <a:rPr lang="ru-RU" dirty="0" smtClean="0"/>
              <a:t>, речевых и интеллектуальных предпосылок деятельности по овладению математическими умениями и навыками</a:t>
            </a:r>
          </a:p>
          <a:p>
            <a:r>
              <a:rPr lang="ru-RU" dirty="0" smtClean="0"/>
              <a:t>Единства формирования </a:t>
            </a:r>
            <a:r>
              <a:rPr lang="ru-RU" dirty="0" err="1" smtClean="0"/>
              <a:t>сукцессивных</a:t>
            </a:r>
            <a:r>
              <a:rPr lang="ru-RU" dirty="0" smtClean="0"/>
              <a:t> и симультанных процессов</a:t>
            </a:r>
          </a:p>
          <a:p>
            <a:r>
              <a:rPr lang="ru-RU" dirty="0" smtClean="0"/>
              <a:t>Учета </a:t>
            </a:r>
            <a:r>
              <a:rPr lang="ru-RU" dirty="0" err="1" smtClean="0"/>
              <a:t>поэтапности</a:t>
            </a:r>
            <a:r>
              <a:rPr lang="ru-RU" dirty="0" smtClean="0"/>
              <a:t> формирования умственных действий</a:t>
            </a:r>
          </a:p>
          <a:p>
            <a:r>
              <a:rPr lang="ru-RU" dirty="0" err="1" smtClean="0"/>
              <a:t>Програмирования</a:t>
            </a:r>
            <a:r>
              <a:rPr lang="ru-RU" dirty="0" smtClean="0"/>
              <a:t> при формировании нарушенных функций</a:t>
            </a:r>
          </a:p>
          <a:p>
            <a:r>
              <a:rPr lang="ru-RU" dirty="0" smtClean="0"/>
              <a:t>Постепенного перехода от наглядно-действенного к </a:t>
            </a:r>
            <a:r>
              <a:rPr lang="ru-RU" dirty="0" err="1" smtClean="0"/>
              <a:t>вербально-логическому</a:t>
            </a:r>
            <a:r>
              <a:rPr lang="ru-RU" dirty="0" smtClean="0"/>
              <a:t> мышлению</a:t>
            </a:r>
          </a:p>
          <a:p>
            <a:r>
              <a:rPr lang="ru-RU" dirty="0" smtClean="0"/>
              <a:t>Максимального включения речи на всех этапах формирования умственных действий</a:t>
            </a:r>
            <a:endParaRPr lang="ru-RU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3544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2. Формирование сенсомоторных (</a:t>
            </a:r>
            <a:r>
              <a:rPr lang="ru-RU" sz="3600" dirty="0" err="1" smtClean="0"/>
              <a:t>гностико-практических</a:t>
            </a:r>
            <a:r>
              <a:rPr lang="ru-RU" sz="3600" dirty="0" smtClean="0"/>
              <a:t>) функций</a:t>
            </a:r>
            <a:endParaRPr lang="ru-RU" sz="36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667514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98080" cy="9361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2.1	Развитие зрительного </a:t>
            </a:r>
            <a:r>
              <a:rPr lang="ru-RU" sz="3600" dirty="0" err="1" smtClean="0"/>
              <a:t>гнозиса</a:t>
            </a:r>
            <a:endParaRPr lang="ru-RU" sz="36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912768" cy="466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Уточнение и развитие предметного </a:t>
            </a:r>
            <a:r>
              <a:rPr lang="ru-RU" dirty="0" err="1" smtClean="0"/>
              <a:t>гнозиса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Предлагаются задания на узнавание перечеркнутых контурных изображений, наложенных друг на друга; узнавание недорисованных контурных изображений и др.</a:t>
            </a:r>
            <a:endParaRPr lang="ru-RU" dirty="0"/>
          </a:p>
        </p:txBody>
      </p:sp>
      <p:pic>
        <p:nvPicPr>
          <p:cNvPr id="911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3384376" cy="4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2952328" cy="418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2664296" cy="364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04731"/>
            <a:ext cx="3312368" cy="444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75695"/>
            <a:ext cx="3313146" cy="44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458753"/>
            <a:ext cx="3528393" cy="473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3055023"/>
            <a:ext cx="3657600" cy="160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Приобретенная или посттравматическая </a:t>
            </a:r>
            <a:r>
              <a:rPr lang="ru-RU" sz="2800" dirty="0" err="1" smtClean="0"/>
              <a:t>акалькулия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является приобретенной неспособностью к вычислениям, развивающейся в результате травмы головного мозга, произошедшей на фоне нормальных общих математических способностей.</a:t>
            </a:r>
            <a:endParaRPr lang="ru-RU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31755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3657600" cy="266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3284984"/>
            <a:ext cx="3600400" cy="274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32656"/>
            <a:ext cx="3657600" cy="27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56992"/>
            <a:ext cx="3528393" cy="262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Дифференциация по цвету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Материалом для коррекционной работы служат предметы, картинки, геометрические фигуры разного цвета. Предлагаются задания и игры на соотнесение цвета различных предметов, изображений, геометрических фигур.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Дифференциация по форме и величине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Предлагаются задания на соотнесение геометрических фигур (круг, квадрат, прямоугольник, овал, треугольник, полукруг).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Классификация геометрических фигур по форме, величине, цвету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Материалом для коррекционной работы служат геометрические фигуры, различные по цвету (красные, синие, зелёные, желтые и др.), по величине.</a:t>
            </a:r>
          </a:p>
          <a:p>
            <a:r>
              <a:rPr lang="ru-RU" dirty="0" smtClean="0"/>
              <a:t>Игра «Разложи по коробкам»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Дифференциация предметов по признакам (</a:t>
            </a:r>
            <a:r>
              <a:rPr lang="ru-RU" sz="2800" dirty="0" err="1" smtClean="0"/>
              <a:t>длинный-короткий</a:t>
            </a:r>
            <a:r>
              <a:rPr lang="ru-RU" sz="2800" dirty="0" smtClean="0"/>
              <a:t>, </a:t>
            </a:r>
            <a:r>
              <a:rPr lang="ru-RU" sz="2800" dirty="0" err="1" smtClean="0"/>
              <a:t>высокий-низкий</a:t>
            </a:r>
            <a:r>
              <a:rPr lang="ru-RU" sz="2800" dirty="0" smtClean="0"/>
              <a:t>, </a:t>
            </a:r>
            <a:r>
              <a:rPr lang="ru-RU" sz="2800" dirty="0" err="1" smtClean="0"/>
              <a:t>широкий-узкий</a:t>
            </a:r>
            <a:r>
              <a:rPr lang="ru-RU" sz="2800" dirty="0" smtClean="0"/>
              <a:t>, </a:t>
            </a:r>
            <a:r>
              <a:rPr lang="ru-RU" sz="2800" dirty="0" err="1" smtClean="0"/>
              <a:t>толстый-тонкий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Материалом для коррекционной работы </a:t>
            </a:r>
            <a:r>
              <a:rPr lang="ru-RU" dirty="0" smtClean="0"/>
              <a:t>служат предметы, изображения предметов, различающихся по заданным признакам, а также сюжетные картинки.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944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Формирование буквенного и цифрового </a:t>
            </a:r>
            <a:r>
              <a:rPr lang="ru-RU" sz="2800" dirty="0" err="1" smtClean="0"/>
              <a:t>гнозиса</a:t>
            </a:r>
            <a:endParaRPr lang="ru-RU" sz="2800" dirty="0"/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094" y="2060848"/>
            <a:ext cx="385873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820" y="2808287"/>
            <a:ext cx="337566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2.2 Развитие пространственного </a:t>
            </a:r>
            <a:r>
              <a:rPr lang="ru-RU" sz="3600" dirty="0" err="1" smtClean="0"/>
              <a:t>гнозиса</a:t>
            </a:r>
            <a:r>
              <a:rPr lang="ru-RU" sz="3600" dirty="0" smtClean="0"/>
              <a:t> и </a:t>
            </a:r>
            <a:r>
              <a:rPr lang="ru-RU" sz="3600" dirty="0" err="1" smtClean="0"/>
              <a:t>гнозопраксиса</a:t>
            </a:r>
            <a:endParaRPr lang="ru-RU" sz="36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Развитие пространственных функций осуществляется в следующей последовательности: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/>
          <a:lstStyle/>
          <a:p>
            <a:pPr marL="596646" indent="-514350">
              <a:buFont typeface="+mj-lt"/>
              <a:buAutoNum type="arabicParenR"/>
            </a:pPr>
            <a:r>
              <a:rPr lang="ru-RU" dirty="0" smtClean="0"/>
              <a:t>у</a:t>
            </a:r>
            <a:r>
              <a:rPr lang="ru-RU" dirty="0" smtClean="0"/>
              <a:t>точнение схемы тела (</a:t>
            </a:r>
            <a:r>
              <a:rPr lang="ru-RU" dirty="0" err="1" smtClean="0"/>
              <a:t>правая-левая</a:t>
            </a:r>
            <a:r>
              <a:rPr lang="ru-RU" dirty="0" smtClean="0"/>
              <a:t> рука, </a:t>
            </a:r>
            <a:r>
              <a:rPr lang="ru-RU" dirty="0" err="1" smtClean="0"/>
              <a:t>правая-левая</a:t>
            </a:r>
            <a:r>
              <a:rPr lang="ru-RU" dirty="0" smtClean="0"/>
              <a:t> нога, </a:t>
            </a:r>
            <a:r>
              <a:rPr lang="ru-RU" dirty="0" err="1" smtClean="0"/>
              <a:t>правое-левое</a:t>
            </a:r>
            <a:r>
              <a:rPr lang="ru-RU" dirty="0" smtClean="0"/>
              <a:t> ухо и т. д.);</a:t>
            </a:r>
          </a:p>
          <a:p>
            <a:pPr marL="596646" indent="-514350">
              <a:buFont typeface="+mj-lt"/>
              <a:buAutoNum type="arabicParenR"/>
            </a:pPr>
            <a:r>
              <a:rPr lang="ru-RU" dirty="0" smtClean="0"/>
              <a:t>о</a:t>
            </a:r>
            <a:r>
              <a:rPr lang="ru-RU" dirty="0" smtClean="0"/>
              <a:t>риентировка в окружающем пространстве (что где находится по отношению к ребёнку);</a:t>
            </a:r>
          </a:p>
          <a:p>
            <a:pPr marL="596646" indent="-514350">
              <a:buFont typeface="+mj-lt"/>
              <a:buAutoNum type="arabicParenR"/>
            </a:pPr>
            <a:r>
              <a:rPr lang="ru-RU" dirty="0" smtClean="0"/>
              <a:t>д</a:t>
            </a:r>
            <a:r>
              <a:rPr lang="ru-RU" dirty="0" smtClean="0"/>
              <a:t>ифференциация пространственных отношений на невербальном и вербальном уровнях.</a:t>
            </a:r>
            <a:endParaRPr lang="ru-RU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 целью развития оптико-пространственного </a:t>
            </a:r>
            <a:r>
              <a:rPr lang="ru-RU" sz="2800" dirty="0" err="1" smtClean="0"/>
              <a:t>гнозиса</a:t>
            </a:r>
            <a:r>
              <a:rPr lang="ru-RU" sz="2800" dirty="0" smtClean="0"/>
              <a:t> и </a:t>
            </a:r>
            <a:r>
              <a:rPr lang="ru-RU" sz="2800" dirty="0" err="1" smtClean="0"/>
              <a:t>праксиса</a:t>
            </a:r>
            <a:r>
              <a:rPr lang="ru-RU" sz="2800" dirty="0" smtClean="0"/>
              <a:t> используют следующие виды и упражнения</a:t>
            </a:r>
            <a:endParaRPr lang="ru-RU" sz="2800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027237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027237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28706"/>
            <a:ext cx="3396370" cy="366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1988840"/>
            <a:ext cx="327376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672408" cy="41764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Первое упоминание о нарушениях счёта при локальных поражениях мозга относится к началу </a:t>
            </a:r>
            <a:r>
              <a:rPr lang="en-US" dirty="0" smtClean="0"/>
              <a:t>XX</a:t>
            </a:r>
            <a:r>
              <a:rPr lang="ru-RU" dirty="0" smtClean="0"/>
              <a:t> века: случаи подобного рода были описаны </a:t>
            </a:r>
            <a:r>
              <a:rPr lang="en-US" dirty="0" err="1" smtClean="0"/>
              <a:t>Lewandowsky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Stadelman</a:t>
            </a:r>
            <a:r>
              <a:rPr lang="en-US" dirty="0" smtClean="0"/>
              <a:t> </a:t>
            </a:r>
            <a:r>
              <a:rPr lang="ru-RU" dirty="0" smtClean="0"/>
              <a:t>(1908).</a:t>
            </a:r>
            <a:endParaRPr lang="ru-RU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458752"/>
            <a:ext cx="3510833" cy="470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2.3 Развитие ручной моторики</a:t>
            </a:r>
            <a:endParaRPr lang="ru-RU" sz="3600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Осуществляется в следующих направлениях: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</a:t>
            </a:r>
            <a:r>
              <a:rPr lang="ru-RU" dirty="0" smtClean="0"/>
              <a:t>азвитие кинестетической основы движений;</a:t>
            </a:r>
          </a:p>
          <a:p>
            <a:r>
              <a:rPr lang="ru-RU" dirty="0" smtClean="0"/>
              <a:t>р</a:t>
            </a:r>
            <a:r>
              <a:rPr lang="ru-RU" dirty="0" smtClean="0"/>
              <a:t>азвитие динамической организации и координации движений;</a:t>
            </a:r>
          </a:p>
          <a:p>
            <a:r>
              <a:rPr lang="ru-RU" dirty="0" smtClean="0"/>
              <a:t>ф</a:t>
            </a:r>
            <a:r>
              <a:rPr lang="ru-RU" dirty="0" smtClean="0"/>
              <a:t>ормирование зрительно-пространственной организации движений.</a:t>
            </a:r>
            <a:endParaRPr lang="ru-RU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690" y="2575877"/>
            <a:ext cx="336042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44824"/>
            <a:ext cx="2691977" cy="408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613928"/>
            <a:ext cx="3657600" cy="44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581010"/>
            <a:ext cx="3657600" cy="455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333" y="2204864"/>
            <a:ext cx="337058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8820" y="2332037"/>
            <a:ext cx="261366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504" y="1556792"/>
            <a:ext cx="3363396" cy="42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860" y="1628800"/>
            <a:ext cx="3305790" cy="41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890" y="1951037"/>
            <a:ext cx="301752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404664"/>
            <a:ext cx="3977592" cy="597666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Дифференциальную </a:t>
            </a:r>
            <a:r>
              <a:rPr lang="ru-RU" dirty="0" smtClean="0"/>
              <a:t>диагностику между различными формами нарушений счёта при локальных поражениях мозга осуществил </a:t>
            </a:r>
            <a:r>
              <a:rPr lang="en-US" dirty="0" smtClean="0"/>
              <a:t>K</a:t>
            </a:r>
            <a:r>
              <a:rPr lang="ru-RU" dirty="0" smtClean="0"/>
              <a:t>.</a:t>
            </a:r>
            <a:r>
              <a:rPr lang="en-US" dirty="0" smtClean="0"/>
              <a:t> Kleist (1934)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49345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970087"/>
            <a:ext cx="3048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1951037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380" y="1951037"/>
            <a:ext cx="298704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270" y="1951037"/>
            <a:ext cx="303276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520" y="1951037"/>
            <a:ext cx="303276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4090" y="2446337"/>
            <a:ext cx="210312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2.4 Развитие временных представлений</a:t>
            </a:r>
            <a:endParaRPr lang="ru-RU" sz="3600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 целью развития временных представлений и уточнения их речевых обозначений предлагаются следующие виды упражнений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/>
          <a:lstStyle/>
          <a:p>
            <a:r>
              <a:rPr lang="ru-RU" dirty="0" smtClean="0"/>
              <a:t>Узнавание и называние времен года</a:t>
            </a:r>
          </a:p>
          <a:p>
            <a:r>
              <a:rPr lang="ru-RU" dirty="0" smtClean="0"/>
              <a:t>…</a:t>
            </a:r>
            <a:endParaRPr lang="ru-RU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400" y="1886267"/>
            <a:ext cx="2667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26525"/>
            <a:ext cx="3657600" cy="285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760" y="2141537"/>
            <a:ext cx="35737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93828"/>
            <a:ext cx="3051120" cy="43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65339"/>
            <a:ext cx="2880320" cy="432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027237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563502"/>
            <a:ext cx="3657600" cy="258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2027237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0664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Три формы нарушения счёта (по</a:t>
            </a:r>
            <a:r>
              <a:rPr lang="en-US" sz="2800" dirty="0" smtClean="0"/>
              <a:t> K</a:t>
            </a:r>
            <a:r>
              <a:rPr lang="ru-RU" sz="2800" dirty="0" smtClean="0"/>
              <a:t>.</a:t>
            </a:r>
            <a:r>
              <a:rPr lang="en-US" sz="2800" dirty="0" smtClean="0"/>
              <a:t> </a:t>
            </a:r>
            <a:r>
              <a:rPr lang="en-US" sz="2800" dirty="0" smtClean="0"/>
              <a:t>Kleist</a:t>
            </a:r>
            <a:r>
              <a:rPr lang="ru-RU" sz="2800" dirty="0" smtClean="0"/>
              <a:t>):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1) алексия цифр;</a:t>
            </a:r>
          </a:p>
          <a:p>
            <a:pPr>
              <a:buNone/>
            </a:pPr>
            <a:r>
              <a:rPr lang="ru-RU" dirty="0" smtClean="0"/>
              <a:t>2) аграфия цифр;</a:t>
            </a:r>
          </a:p>
          <a:p>
            <a:pPr>
              <a:buNone/>
            </a:pPr>
            <a:r>
              <a:rPr lang="ru-RU" dirty="0" smtClean="0"/>
              <a:t>3) </a:t>
            </a:r>
            <a:r>
              <a:rPr lang="ru-RU" dirty="0" err="1" smtClean="0"/>
              <a:t>акалькулия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140968"/>
            <a:ext cx="410045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027237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50" y="2027237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2157478"/>
            <a:ext cx="2976551" cy="321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3298696"/>
          </a:xfrm>
        </p:spPr>
        <p:txBody>
          <a:bodyPr>
            <a:noAutofit/>
          </a:bodyPr>
          <a:lstStyle/>
          <a:p>
            <a:r>
              <a:rPr lang="ru-RU" sz="3600" dirty="0" smtClean="0"/>
              <a:t>2.5 Развитие слухового восприятия, </a:t>
            </a:r>
            <a:r>
              <a:rPr lang="ru-RU" sz="3600" dirty="0" err="1" smtClean="0"/>
              <a:t>слухомоторной</a:t>
            </a:r>
            <a:r>
              <a:rPr lang="ru-RU" sz="3600" dirty="0" smtClean="0"/>
              <a:t> и </a:t>
            </a:r>
            <a:r>
              <a:rPr lang="ru-RU" sz="3600" dirty="0" err="1" smtClean="0"/>
              <a:t>слухозрительно-моторной</a:t>
            </a:r>
            <a:r>
              <a:rPr lang="ru-RU" sz="3600" dirty="0" smtClean="0"/>
              <a:t> координации</a:t>
            </a:r>
            <a:endParaRPr lang="ru-RU" sz="3600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/>
          <a:lstStyle/>
          <a:p>
            <a:r>
              <a:rPr lang="ru-RU" dirty="0" smtClean="0"/>
              <a:t>3. Формирование логических операций</a:t>
            </a:r>
            <a:endParaRPr lang="ru-RU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3.1 Формирование </a:t>
            </a:r>
            <a:r>
              <a:rPr lang="ru-RU" sz="3600" dirty="0" err="1" smtClean="0"/>
              <a:t>сериации</a:t>
            </a:r>
            <a:endParaRPr lang="ru-RU" sz="3600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3.2 Формирование классификации</a:t>
            </a:r>
            <a:endParaRPr lang="ru-RU" sz="3600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3.3 Формирование сравнения</a:t>
            </a:r>
            <a:endParaRPr lang="ru-RU" sz="3600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3.4	Формирование умозаключений</a:t>
            </a:r>
            <a:endParaRPr lang="ru-RU" sz="3600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Формирование умозаключений на основе аналогий</a:t>
            </a:r>
            <a:endParaRPr lang="ru-RU" dirty="0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9632" y="1484784"/>
            <a:ext cx="3657600" cy="3489176"/>
          </a:xfrm>
        </p:spPr>
        <p:txBody>
          <a:bodyPr/>
          <a:lstStyle/>
          <a:p>
            <a:r>
              <a:rPr lang="ru-RU" dirty="0" smtClean="0"/>
              <a:t>Анализ литературы начала </a:t>
            </a:r>
            <a:r>
              <a:rPr lang="en-US" dirty="0" smtClean="0"/>
              <a:t>XX</a:t>
            </a:r>
            <a:r>
              <a:rPr lang="ru-RU" dirty="0" smtClean="0"/>
              <a:t> века показывает, что в этот период выделились два типа нарушения счёта.</a:t>
            </a:r>
            <a:endParaRPr lang="ru-RU" dirty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84784"/>
            <a:ext cx="2689860" cy="36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/>
          <a:lstStyle/>
          <a:p>
            <a:r>
              <a:rPr lang="ru-RU" dirty="0" smtClean="0"/>
              <a:t>4. Формирование </a:t>
            </a:r>
            <a:r>
              <a:rPr lang="ru-RU" dirty="0" err="1" smtClean="0"/>
              <a:t>сукцессивных</a:t>
            </a:r>
            <a:r>
              <a:rPr lang="ru-RU" dirty="0" smtClean="0"/>
              <a:t> и симультанных процессов</a:t>
            </a:r>
            <a:endParaRPr lang="ru-RU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4.1 Формирование </a:t>
            </a:r>
            <a:r>
              <a:rPr lang="ru-RU" sz="3600" dirty="0" err="1" smtClean="0"/>
              <a:t>сукцессивного</a:t>
            </a:r>
            <a:r>
              <a:rPr lang="ru-RU" sz="3600" dirty="0" smtClean="0"/>
              <a:t> анализа и синтеза</a:t>
            </a:r>
            <a:endParaRPr lang="ru-RU" sz="3600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4.2 Формирование симультанного анализа и синтеза</a:t>
            </a:r>
            <a:endParaRPr lang="ru-RU" sz="3600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/>
          <a:lstStyle/>
          <a:p>
            <a:r>
              <a:rPr lang="ru-RU" dirty="0" smtClean="0"/>
              <a:t>5. Формирование количественных представлений</a:t>
            </a:r>
            <a:endParaRPr lang="ru-RU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/>
          <a:lstStyle/>
          <a:p>
            <a:r>
              <a:rPr lang="ru-RU" dirty="0" smtClean="0"/>
              <a:t>6. Формирование речевых предпосылок овладения математическими знаниями, ми и навыками</a:t>
            </a:r>
            <a:endParaRPr lang="ru-RU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/>
          <a:lstStyle/>
          <a:p>
            <a:r>
              <a:rPr lang="ru-RU" dirty="0" smtClean="0"/>
              <a:t>7. Интеграция речевых и неречевых функций в процессе математической деятельности</a:t>
            </a:r>
            <a:endParaRPr lang="ru-RU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54880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/>
              </a:rPr>
              <a:t>Обучающие </a:t>
            </a:r>
            <a:r>
              <a:rPr lang="ru-RU" sz="3600" dirty="0" smtClean="0">
                <a:effectLst/>
              </a:rPr>
              <a:t>компьютерные программы, </a:t>
            </a:r>
            <a:r>
              <a:rPr lang="ru-RU" sz="3600" dirty="0" smtClean="0">
                <a:effectLst/>
              </a:rPr>
              <a:t>позволяющие проводить коррекционную работу, направленную на преодоление </a:t>
            </a:r>
            <a:r>
              <a:rPr lang="ru-RU" sz="3600" dirty="0" err="1" smtClean="0">
                <a:effectLst/>
              </a:rPr>
              <a:t>дискалькулий</a:t>
            </a:r>
            <a:r>
              <a:rPr lang="ru-RU" sz="3600" dirty="0" smtClean="0">
                <a:effectLst/>
              </a:rPr>
              <a:t>, разработанные </a:t>
            </a:r>
            <a:r>
              <a:rPr lang="ru-RU" sz="3600" dirty="0" smtClean="0">
                <a:effectLst/>
              </a:rPr>
              <a:t>с учетом нейробиологических данных</a:t>
            </a:r>
            <a:endParaRPr lang="ru-RU" sz="3600" dirty="0">
              <a:effectLst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effectLst/>
              </a:rPr>
              <a:t>Программы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smtClean="0">
                <a:effectLst/>
              </a:rPr>
              <a:t>The Number Race и </a:t>
            </a:r>
            <a:r>
              <a:rPr lang="en-US" sz="2800" dirty="0" err="1" smtClean="0">
                <a:effectLst/>
              </a:rPr>
              <a:t>Graphogame</a:t>
            </a:r>
            <a:r>
              <a:rPr lang="en-US" sz="2800" dirty="0" smtClean="0">
                <a:effectLst/>
              </a:rPr>
              <a:t>-Math</a:t>
            </a:r>
            <a:endParaRPr lang="ru-RU" sz="2800" dirty="0"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ребенок должен определить, какое из двух изображенных на экране множеств содержит больше объектов, а программа сообщает, верен ли ответ.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484784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33056"/>
            <a:ext cx="28670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Эффективность этих программ изучалась в ходе строгих экспериментов со всеми необходимыми контролями.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221088"/>
            <a:ext cx="2736304" cy="20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 первом типе нарушений счёта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977592" cy="492933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Основная трудность заключается в неумении определять позицию цифры при восприятии и написании числа. При этом больные неспособны реализовывать план счёта. Они делают ошибки в сложении и вычитании чисел, потому что столбцы цифр размещаются ими неправильно. В то же время умственный счёт у них сохранен. Большинство авторов связывают этот тип </a:t>
            </a:r>
            <a:r>
              <a:rPr lang="ru-RU" dirty="0" err="1" smtClean="0"/>
              <a:t>акалькулии</a:t>
            </a:r>
            <a:r>
              <a:rPr lang="ru-RU" dirty="0" smtClean="0"/>
              <a:t> с дефектом пространственного восприятия.</a:t>
            </a:r>
            <a:endParaRPr lang="ru-RU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72816"/>
            <a:ext cx="308049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Оказалось, что 6–7-летние дети с пониженными математическими способностями, игравшие в эти игры по 10–15 минут ежедневно в течение трех недель, стали намного лучше справляться с заданиями по сравнению чисел. К сожалению, эффект не распространился на другие типы арифметических заданий, такие как счет или сложение.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44824"/>
            <a:ext cx="3048000" cy="22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48064" y="5157192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http://www.unicog.org/main/pages.php?page=NumberRace</a:t>
            </a:r>
            <a:endParaRPr lang="ru-RU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Сейчас авторы </a:t>
            </a:r>
            <a:r>
              <a:rPr lang="ru-RU" dirty="0" smtClean="0"/>
              <a:t>программы работают над её </a:t>
            </a:r>
            <a:r>
              <a:rPr lang="ru-RU" dirty="0" smtClean="0"/>
              <a:t>следующим </a:t>
            </a:r>
            <a:r>
              <a:rPr lang="ru-RU" dirty="0" smtClean="0"/>
              <a:t>поколением, </a:t>
            </a:r>
            <a:r>
              <a:rPr lang="ru-RU" dirty="0" smtClean="0"/>
              <a:t>которые, возможно, будут более эффективными. Новые программы, такие как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Number</a:t>
            </a:r>
            <a:r>
              <a:rPr lang="ru-RU" dirty="0" smtClean="0"/>
              <a:t> </a:t>
            </a:r>
            <a:r>
              <a:rPr lang="ru-RU" dirty="0" err="1" smtClean="0"/>
              <a:t>Bonds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http://</a:t>
            </a:r>
            <a:r>
              <a:rPr lang="en-US" dirty="0" smtClean="0"/>
              <a:t>number-sense.co.uk/numberbonds/numberbonds.htm</a:t>
            </a:r>
            <a:r>
              <a:rPr lang="ru-RU" dirty="0" smtClean="0"/>
              <a:t>), </a:t>
            </a:r>
            <a:r>
              <a:rPr lang="ru-RU" dirty="0" smtClean="0"/>
              <a:t>тренируют не только способность оценивать количества, но и умение ими манипулировать. Предварительные результаты выглядят обнадеживающе, но для окончательных выводов об эффективности этих программ пока слишком мало данных.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Источник: </a:t>
            </a:r>
            <a:r>
              <a:rPr lang="en-US" dirty="0" smtClean="0"/>
              <a:t>Brian Butterworth, </a:t>
            </a:r>
            <a:r>
              <a:rPr lang="en-US" dirty="0" err="1" smtClean="0"/>
              <a:t>Sashank</a:t>
            </a:r>
            <a:r>
              <a:rPr lang="en-US" dirty="0" smtClean="0"/>
              <a:t> </a:t>
            </a:r>
            <a:r>
              <a:rPr lang="en-US" dirty="0" err="1" smtClean="0"/>
              <a:t>Varma</a:t>
            </a:r>
            <a:r>
              <a:rPr lang="en-US" dirty="0" smtClean="0"/>
              <a:t>, Diana </a:t>
            </a:r>
            <a:r>
              <a:rPr lang="en-US" dirty="0" err="1" smtClean="0"/>
              <a:t>Laurillard</a:t>
            </a:r>
            <a:r>
              <a:rPr lang="en-US" dirty="0" smtClean="0"/>
              <a:t>. Dyscalculia: From Brain to Education // Science. 2011. V. 332. P. 1049–1053.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http</a:t>
            </a:r>
            <a:r>
              <a:rPr lang="en-US" dirty="0" smtClean="0"/>
              <a:t>://www.sciencemag.org/content/332/6033/1049.abstract</a:t>
            </a:r>
            <a:endParaRPr lang="ru-RU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977592" cy="46634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Р.И. </a:t>
            </a:r>
            <a:r>
              <a:rPr lang="ru-RU" dirty="0" err="1" smtClean="0"/>
              <a:t>Лалаева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	А. </a:t>
            </a:r>
            <a:r>
              <a:rPr lang="ru-RU" dirty="0" err="1" smtClean="0"/>
              <a:t>Гермаковска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Нарушения в овладении математикой (</a:t>
            </a:r>
            <a:r>
              <a:rPr lang="ru-RU" dirty="0" err="1" smtClean="0"/>
              <a:t>дискалькулия</a:t>
            </a:r>
            <a:r>
              <a:rPr lang="ru-RU" dirty="0" smtClean="0"/>
              <a:t>) у младших школьников. Диагностика, профилактика и коррекция: Учебно-методическое пособие. – СПб.: Издательство «Союз», 2005.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941" y="1524000"/>
            <a:ext cx="335341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43608" y="476672"/>
            <a:ext cx="7890080" cy="6048672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 smtClean="0"/>
              <a:t>Баряева</a:t>
            </a:r>
            <a:r>
              <a:rPr lang="ru-RU" dirty="0" smtClean="0"/>
              <a:t> </a:t>
            </a:r>
            <a:r>
              <a:rPr lang="ru-RU" dirty="0" smtClean="0"/>
              <a:t>Л.Б. Ин </a:t>
            </a:r>
            <a:r>
              <a:rPr lang="ru-RU" dirty="0" err="1" smtClean="0"/>
              <a:t>егративная</a:t>
            </a:r>
            <a:r>
              <a:rPr lang="ru-RU" dirty="0" smtClean="0"/>
              <a:t> </a:t>
            </a:r>
            <a:r>
              <a:rPr lang="ru-RU" dirty="0" smtClean="0"/>
              <a:t>модель математического образования дошкольников с задержкой психического развития. - СПб.: СОЮЗ, 2005. – 199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Баряева</a:t>
            </a:r>
            <a:r>
              <a:rPr lang="ru-RU" dirty="0" smtClean="0"/>
              <a:t> </a:t>
            </a:r>
            <a:r>
              <a:rPr lang="ru-RU" dirty="0" smtClean="0"/>
              <a:t>Л.Б., Кондратьева С.Ю. Математика для дошкольников в играх и упражнениях. – СПб: КАРО, 2007. – 288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Белошистая</a:t>
            </a:r>
            <a:r>
              <a:rPr lang="ru-RU" dirty="0" smtClean="0"/>
              <a:t> </a:t>
            </a:r>
            <a:r>
              <a:rPr lang="ru-RU" dirty="0" smtClean="0"/>
              <a:t>А.В. Формирование и развитие математических способностей дошкольников. – М.: </a:t>
            </a:r>
            <a:r>
              <a:rPr lang="ru-RU" dirty="0" err="1" smtClean="0"/>
              <a:t>Владос</a:t>
            </a:r>
            <a:r>
              <a:rPr lang="ru-RU" dirty="0" smtClean="0"/>
              <a:t>, 2004. – 399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Гермаковска</a:t>
            </a:r>
            <a:r>
              <a:rPr lang="ru-RU" dirty="0" smtClean="0"/>
              <a:t>, А. Коррекция </a:t>
            </a:r>
            <a:r>
              <a:rPr lang="ru-RU" dirty="0" err="1" smtClean="0"/>
              <a:t>дискалькулии</a:t>
            </a:r>
            <a:r>
              <a:rPr lang="ru-RU" dirty="0" smtClean="0"/>
              <a:t> у школьников с тяжёлыми нарушениями речи: </a:t>
            </a:r>
            <a:r>
              <a:rPr lang="ru-RU" dirty="0" err="1" smtClean="0"/>
              <a:t>Автореф</a:t>
            </a:r>
            <a:r>
              <a:rPr lang="ru-RU" dirty="0" smtClean="0"/>
              <a:t>. </a:t>
            </a:r>
            <a:r>
              <a:rPr lang="ru-RU" dirty="0" err="1" smtClean="0"/>
              <a:t>дис</a:t>
            </a:r>
            <a:r>
              <a:rPr lang="ru-RU" dirty="0" smtClean="0"/>
              <a:t>. канд. </a:t>
            </a:r>
            <a:r>
              <a:rPr lang="ru-RU" dirty="0" err="1" smtClean="0"/>
              <a:t>пед</a:t>
            </a:r>
            <a:r>
              <a:rPr lang="ru-RU" dirty="0" smtClean="0"/>
              <a:t>. наук. – СПб., 1992.-16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Лалаева</a:t>
            </a:r>
            <a:r>
              <a:rPr lang="ru-RU" dirty="0" smtClean="0"/>
              <a:t>, Р. И., </a:t>
            </a:r>
            <a:r>
              <a:rPr lang="ru-RU" dirty="0" err="1" smtClean="0"/>
              <a:t>Гермаковска</a:t>
            </a:r>
            <a:r>
              <a:rPr lang="ru-RU" dirty="0" smtClean="0"/>
              <a:t>, А. Особенности симультанного анализа и синтеза у младших школьников с тяжёлыми нарушениями речи //Дефектология.- 2000.-№4.-С. </a:t>
            </a:r>
            <a:r>
              <a:rPr lang="ru-RU" dirty="0" smtClean="0"/>
              <a:t>17-20</a:t>
            </a:r>
            <a:endParaRPr lang="ru-RU" dirty="0" smtClean="0"/>
          </a:p>
          <a:p>
            <a:r>
              <a:rPr lang="ru-RU" dirty="0" err="1" smtClean="0"/>
              <a:t>Леушина</a:t>
            </a:r>
            <a:r>
              <a:rPr lang="ru-RU" dirty="0" smtClean="0"/>
              <a:t>, А.М. Формирование элементарных математических представлений у детей дошкольного возраста. - М.: Просвещение, 1974. – 368 с. </a:t>
            </a:r>
          </a:p>
          <a:p>
            <a:r>
              <a:rPr lang="ru-RU" dirty="0" smtClean="0"/>
              <a:t>Певзнер </a:t>
            </a:r>
            <a:r>
              <a:rPr lang="ru-RU" dirty="0" smtClean="0"/>
              <a:t>М.С. Отграничение детей с синдромом </a:t>
            </a:r>
            <a:r>
              <a:rPr lang="ru-RU" dirty="0" err="1" smtClean="0"/>
              <a:t>акалькулии</a:t>
            </a:r>
            <a:r>
              <a:rPr lang="ru-RU" dirty="0" smtClean="0"/>
              <a:t> от детей–</a:t>
            </a:r>
            <a:r>
              <a:rPr lang="ru-RU" dirty="0" err="1" smtClean="0"/>
              <a:t>олигофренов</a:t>
            </a:r>
            <a:r>
              <a:rPr lang="ru-RU" dirty="0" smtClean="0"/>
              <a:t> // Дети с отклонениями в развитии. – М.: Педагогика, 1966. – С. 226-240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Столяр </a:t>
            </a:r>
            <a:r>
              <a:rPr lang="ru-RU" dirty="0" smtClean="0"/>
              <a:t>А.А. Педагогика математики. – 3-е изд. – Минск: Высшая школа, 1986. – 414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Рихтерман</a:t>
            </a:r>
            <a:r>
              <a:rPr lang="ru-RU" dirty="0" smtClean="0"/>
              <a:t>, Т.Д. Формирование представлений о времени у детей дошкольного возраста. – М.: Просвещение, 1982. – 47 с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err="1" smtClean="0"/>
              <a:t>Kosč</a:t>
            </a:r>
            <a:r>
              <a:rPr lang="ru-RU" dirty="0" smtClean="0"/>
              <a:t> </a:t>
            </a:r>
            <a:r>
              <a:rPr lang="ru-RU" dirty="0" smtClean="0"/>
              <a:t>L. </a:t>
            </a:r>
            <a:r>
              <a:rPr lang="ru-RU" dirty="0" err="1" smtClean="0"/>
              <a:t>Vyvinova</a:t>
            </a:r>
            <a:r>
              <a:rPr lang="ru-RU" dirty="0" smtClean="0"/>
              <a:t> </a:t>
            </a:r>
            <a:r>
              <a:rPr lang="ru-RU" dirty="0" err="1" smtClean="0"/>
              <a:t>dyskalkulia</a:t>
            </a:r>
            <a:r>
              <a:rPr lang="ru-RU" dirty="0" smtClean="0"/>
              <a:t> </a:t>
            </a:r>
            <a:r>
              <a:rPr lang="ru-RU" dirty="0" err="1" smtClean="0"/>
              <a:t>ako</a:t>
            </a:r>
            <a:r>
              <a:rPr lang="ru-RU" dirty="0" smtClean="0"/>
              <a:t> </a:t>
            </a:r>
            <a:r>
              <a:rPr lang="ru-RU" dirty="0" err="1" smtClean="0"/>
              <a:t>porucha</a:t>
            </a:r>
            <a:r>
              <a:rPr lang="ru-RU" dirty="0" smtClean="0"/>
              <a:t> </a:t>
            </a:r>
            <a:r>
              <a:rPr lang="ru-RU" dirty="0" err="1" smtClean="0"/>
              <a:t>matematicnuch</a:t>
            </a:r>
            <a:r>
              <a:rPr lang="ru-RU" dirty="0" smtClean="0"/>
              <a:t> </a:t>
            </a:r>
            <a:r>
              <a:rPr lang="ru-RU" dirty="0" err="1" smtClean="0"/>
              <a:t>schopnosti</a:t>
            </a:r>
            <a:r>
              <a:rPr lang="ru-RU" dirty="0" smtClean="0"/>
              <a:t> </a:t>
            </a:r>
            <a:r>
              <a:rPr lang="ru-RU" dirty="0" err="1" smtClean="0"/>
              <a:t>v</a:t>
            </a:r>
            <a:r>
              <a:rPr lang="ru-RU" dirty="0" smtClean="0"/>
              <a:t> </a:t>
            </a:r>
            <a:r>
              <a:rPr lang="ru-RU" dirty="0" err="1" smtClean="0"/>
              <a:t>detakom</a:t>
            </a:r>
            <a:r>
              <a:rPr lang="ru-RU" dirty="0" smtClean="0"/>
              <a:t> </a:t>
            </a:r>
            <a:r>
              <a:rPr lang="ru-RU" dirty="0" err="1" smtClean="0"/>
              <a:t>veka</a:t>
            </a:r>
            <a:r>
              <a:rPr lang="ru-RU" dirty="0" smtClean="0"/>
              <a:t> // </a:t>
            </a:r>
            <a:r>
              <a:rPr lang="ru-RU" dirty="0" err="1" smtClean="0"/>
              <a:t>Otasky</a:t>
            </a:r>
            <a:r>
              <a:rPr lang="ru-RU" dirty="0" smtClean="0"/>
              <a:t> </a:t>
            </a:r>
            <a:r>
              <a:rPr lang="ru-RU" dirty="0" err="1" smtClean="0"/>
              <a:t>defektogie</a:t>
            </a:r>
            <a:r>
              <a:rPr lang="ru-RU" dirty="0" smtClean="0"/>
              <a:t>. – 1971. – № 4. – Р. 34-48.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 втором типе </a:t>
            </a:r>
            <a:r>
              <a:rPr lang="ru-RU" sz="2800" dirty="0" err="1" smtClean="0"/>
              <a:t>акалькулии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916832"/>
            <a:ext cx="3960440" cy="38492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Трудности связываются с распадом количественной системы, с нарушениями представлений о числе.</a:t>
            </a:r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04864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980728"/>
            <a:ext cx="3977592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Центральная проблема </a:t>
            </a:r>
            <a:r>
              <a:rPr lang="ru-RU" dirty="0" err="1" smtClean="0"/>
              <a:t>акалькулии</a:t>
            </a:r>
            <a:r>
              <a:rPr lang="ru-RU" dirty="0" smtClean="0"/>
              <a:t> у взрослых заключается в выяснении, следствием каких расстройств является это нарушение – </a:t>
            </a:r>
            <a:r>
              <a:rPr lang="ru-RU" b="1" dirty="0" smtClean="0"/>
              <a:t>языковых</a:t>
            </a:r>
            <a:r>
              <a:rPr lang="ru-RU" dirty="0" smtClean="0"/>
              <a:t> или </a:t>
            </a:r>
            <a:r>
              <a:rPr lang="ru-RU" b="1" dirty="0" smtClean="0"/>
              <a:t>гностических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 мнению А.Р. </a:t>
            </a:r>
            <a:r>
              <a:rPr lang="ru-RU" sz="2800" dirty="0" err="1" smtClean="0"/>
              <a:t>Лурия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196752"/>
            <a:ext cx="4049600" cy="499068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Акалькулия</a:t>
            </a:r>
            <a:r>
              <a:rPr lang="ru-RU" dirty="0" smtClean="0"/>
              <a:t> сочетается с речевыми расстройствами, прежде всего с семантической афазией, центральным симптомом которой является нарушение понимания и употребления сложных логико-грамматических конструкций.  Оба эти расстройства представляют собой следствие распада симультанных, в основном пространственных, синтезов и включается в синдром, который А.Р. </a:t>
            </a:r>
            <a:r>
              <a:rPr lang="ru-RU" dirty="0" err="1" smtClean="0"/>
              <a:t>Лурия</a:t>
            </a:r>
            <a:r>
              <a:rPr lang="ru-RU" dirty="0" smtClean="0"/>
              <a:t> назвал </a:t>
            </a:r>
            <a:r>
              <a:rPr lang="ru-RU" b="1" dirty="0" smtClean="0"/>
              <a:t>«пространственной </a:t>
            </a:r>
            <a:r>
              <a:rPr lang="ru-RU" b="1" dirty="0" err="1" smtClean="0"/>
              <a:t>апрактоагнозией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14006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88287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Психологические и психолингвистические предпосылки овладения счётными операциями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Л.С. Цветкова выделяет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46634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</a:t>
            </a:r>
            <a:r>
              <a:rPr lang="ru-RU" dirty="0" smtClean="0"/>
              <a:t>ервичные и</a:t>
            </a:r>
          </a:p>
          <a:p>
            <a:r>
              <a:rPr lang="ru-RU" dirty="0" smtClean="0"/>
              <a:t>в</a:t>
            </a:r>
            <a:r>
              <a:rPr lang="ru-RU" dirty="0" smtClean="0"/>
              <a:t>торичные </a:t>
            </a:r>
            <a:r>
              <a:rPr lang="ru-RU" dirty="0" err="1" smtClean="0"/>
              <a:t>акалькулии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В основе такого разделения лежит </a:t>
            </a:r>
            <a:r>
              <a:rPr lang="ru-RU" dirty="0" err="1" smtClean="0"/>
              <a:t>синдромальный</a:t>
            </a:r>
            <a:r>
              <a:rPr lang="ru-RU" dirty="0" smtClean="0"/>
              <a:t> подход к анализу нарушений высших психических функций при локальных поражениях головного мозга.</a:t>
            </a:r>
            <a:endParaRPr lang="ru-RU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7" y="1484784"/>
            <a:ext cx="304813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Первичная </a:t>
            </a:r>
            <a:r>
              <a:rPr lang="ru-RU" sz="2800" dirty="0" err="1" smtClean="0"/>
              <a:t>акалькулия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Обнаруживается при поражении </a:t>
            </a:r>
            <a:r>
              <a:rPr lang="ru-RU" b="1" dirty="0" smtClean="0"/>
              <a:t>теменно-затылочного отдела коры доминантного полушария. </a:t>
            </a:r>
            <a:r>
              <a:rPr lang="ru-RU" dirty="0" smtClean="0"/>
              <a:t>Следствием поражения этих зон коры головного мозга является нарушение восприятия пространственных отношений и ориентировки в пространстве.</a:t>
            </a:r>
            <a:endParaRPr lang="ru-RU" b="1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56792"/>
            <a:ext cx="288621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 вторичной </a:t>
            </a:r>
            <a:r>
              <a:rPr lang="ru-RU" sz="2800" dirty="0" err="1" smtClean="0"/>
              <a:t>акалькулии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340768"/>
            <a:ext cx="4049600" cy="51125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Понятие числа, разрядная структура числа не распадается. В этом случае </a:t>
            </a:r>
            <a:r>
              <a:rPr lang="ru-RU" dirty="0" err="1" smtClean="0"/>
              <a:t>акалькулия</a:t>
            </a:r>
            <a:r>
              <a:rPr lang="ru-RU" dirty="0" smtClean="0"/>
              <a:t> проявляется в синдроме </a:t>
            </a:r>
            <a:r>
              <a:rPr lang="ru-RU" dirty="0" err="1" smtClean="0"/>
              <a:t>амнестических</a:t>
            </a:r>
            <a:r>
              <a:rPr lang="ru-RU" dirty="0" smtClean="0"/>
              <a:t>, акустических и </a:t>
            </a:r>
            <a:r>
              <a:rPr lang="ru-RU" dirty="0" err="1" smtClean="0"/>
              <a:t>речедвигательных</a:t>
            </a:r>
            <a:r>
              <a:rPr lang="ru-RU" dirty="0" smtClean="0"/>
              <a:t> </a:t>
            </a:r>
            <a:r>
              <a:rPr lang="ru-RU" dirty="0" err="1" smtClean="0"/>
              <a:t>расстройстройств</a:t>
            </a:r>
            <a:r>
              <a:rPr lang="ru-RU" dirty="0" smtClean="0"/>
              <a:t>. Среди вторичных </a:t>
            </a:r>
            <a:r>
              <a:rPr lang="ru-RU" dirty="0" err="1" smtClean="0"/>
              <a:t>акалькулий</a:t>
            </a:r>
            <a:r>
              <a:rPr lang="ru-RU" dirty="0" smtClean="0"/>
              <a:t> выделяются </a:t>
            </a:r>
            <a:r>
              <a:rPr lang="ru-RU" b="1" dirty="0" smtClean="0"/>
              <a:t>оптическая </a:t>
            </a:r>
            <a:r>
              <a:rPr lang="ru-RU" dirty="0" smtClean="0"/>
              <a:t>и </a:t>
            </a:r>
            <a:r>
              <a:rPr lang="ru-RU" b="1" dirty="0" smtClean="0"/>
              <a:t>лобная</a:t>
            </a:r>
            <a:r>
              <a:rPr lang="ru-RU" dirty="0" smtClean="0"/>
              <a:t> </a:t>
            </a:r>
            <a:r>
              <a:rPr lang="ru-RU" dirty="0" err="1" smtClean="0"/>
              <a:t>акалькулия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303601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Оптическая </a:t>
            </a:r>
            <a:r>
              <a:rPr lang="ru-RU" sz="2800" dirty="0" err="1" smtClean="0"/>
              <a:t>акалькулия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Наблюдается у больных с поражением затылочных систем мозга.</a:t>
            </a:r>
          </a:p>
          <a:p>
            <a:r>
              <a:rPr lang="ru-RU" dirty="0" smtClean="0"/>
              <a:t>Основной механизм заключается в расстройстве оптического, а иногда и оптико-пространственного восприятия.</a:t>
            </a:r>
            <a:endParaRPr lang="ru-RU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50" y="1943417"/>
            <a:ext cx="2667000" cy="382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 лобной </a:t>
            </a:r>
            <a:r>
              <a:rPr lang="ru-RU" sz="2800" dirty="0" err="1" smtClean="0"/>
              <a:t>акалькулии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У больных отсутствуют нарушения зрительного восприятия, пространственных схем. Основной механизм нарушений счёта состоит в распаде программ умственных действий , которые утрачивают такие свойства как избирательность и целенаправленность.</a:t>
            </a:r>
            <a:endParaRPr lang="ru-RU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50" y="1966277"/>
            <a:ext cx="266700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7498080" cy="315468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Нарушения в овладении счётными операциями (</a:t>
            </a:r>
            <a:r>
              <a:rPr lang="ru-RU" sz="4400" b="1" dirty="0" err="1" smtClean="0">
                <a:solidFill>
                  <a:schemeClr val="tx1"/>
                </a:solidFill>
              </a:rPr>
              <a:t>дискалькулии</a:t>
            </a:r>
            <a:r>
              <a:rPr lang="ru-RU" sz="4400" b="1" dirty="0" smtClean="0">
                <a:solidFill>
                  <a:schemeClr val="tx1"/>
                </a:solidFill>
              </a:rPr>
              <a:t>) у детей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Дискалькулии</a:t>
            </a:r>
            <a:r>
              <a:rPr lang="ru-RU" sz="2800" dirty="0" smtClean="0"/>
              <a:t> (по С.Ю. Кондратьевой) - 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03648" y="2420888"/>
            <a:ext cx="3657600" cy="3273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это </a:t>
            </a:r>
            <a:r>
              <a:rPr lang="ru-RU" dirty="0" smtClean="0"/>
              <a:t>специфические нарушения счетных навыков, обнаруживаемые на начальной стадии обучения счету.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916832"/>
            <a:ext cx="269011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476672"/>
            <a:ext cx="3977592" cy="597666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Дискалькулия</a:t>
            </a:r>
            <a:r>
              <a:rPr lang="ru-RU" dirty="0" smtClean="0"/>
              <a:t> </a:t>
            </a:r>
            <a:r>
              <a:rPr lang="ru-RU" dirty="0" smtClean="0"/>
              <a:t>является следствием недостаточной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</a:t>
            </a:r>
            <a:r>
              <a:rPr lang="ru-RU" b="1" dirty="0" smtClean="0"/>
              <a:t>познавательных и речевых предпосылок</a:t>
            </a:r>
            <a:r>
              <a:rPr lang="ru-RU" dirty="0" smtClean="0"/>
              <a:t>, обеспечивающих становление данного навыка. В исследованиях, посвящённых изучению </a:t>
            </a:r>
            <a:r>
              <a:rPr lang="ru-RU" dirty="0" err="1" smtClean="0"/>
              <a:t>дискалькулии</a:t>
            </a:r>
            <a:r>
              <a:rPr lang="ru-RU" dirty="0" smtClean="0"/>
              <a:t>, подчёркивается большая </a:t>
            </a:r>
            <a:r>
              <a:rPr lang="ru-RU" b="1" dirty="0" smtClean="0"/>
              <a:t>стойкость</a:t>
            </a:r>
            <a:r>
              <a:rPr lang="ru-RU" dirty="0" smtClean="0"/>
              <a:t> этих нарушений, </a:t>
            </a:r>
            <a:r>
              <a:rPr lang="ru-RU" b="1" dirty="0" smtClean="0"/>
              <a:t>сложность их патогенеза</a:t>
            </a:r>
            <a:r>
              <a:rPr lang="ru-RU" dirty="0" smtClean="0"/>
              <a:t> и </a:t>
            </a:r>
            <a:r>
              <a:rPr lang="ru-RU" b="1" dirty="0" smtClean="0"/>
              <a:t>трудность преодоления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836712"/>
            <a:ext cx="336299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Частота встречаемости </a:t>
            </a:r>
            <a:r>
              <a:rPr lang="ru-RU" sz="2800" dirty="0" err="1" smtClean="0"/>
              <a:t>дискалькулий</a:t>
            </a:r>
            <a:r>
              <a:rPr lang="ru-RU" sz="2800" dirty="0" smtClean="0"/>
              <a:t> -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124744"/>
            <a:ext cx="3456384" cy="547260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в школьной популяции составляет примерно 5%.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Дискалькулии</a:t>
            </a:r>
            <a:r>
              <a:rPr lang="ru-RU" dirty="0" smtClean="0"/>
              <a:t> </a:t>
            </a:r>
            <a:r>
              <a:rPr lang="ru-RU" dirty="0" smtClean="0"/>
              <a:t>встречается одинаково часто среди представителей обоих полов.</a:t>
            </a: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645024"/>
            <a:ext cx="3657600" cy="247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218576"/>
          </a:xfrm>
        </p:spPr>
        <p:txBody>
          <a:bodyPr/>
          <a:lstStyle/>
          <a:p>
            <a:r>
              <a:rPr lang="ru-RU" dirty="0" smtClean="0"/>
              <a:t>1. Краткий исторический обзор развития учения о </a:t>
            </a:r>
            <a:r>
              <a:rPr lang="ru-RU" dirty="0" err="1" smtClean="0"/>
              <a:t>дискалькулии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24944"/>
            <a:ext cx="60769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386928"/>
          </a:xfrm>
        </p:spPr>
        <p:txBody>
          <a:bodyPr>
            <a:noAutofit/>
          </a:bodyPr>
          <a:lstStyle/>
          <a:p>
            <a:r>
              <a:rPr lang="ru-RU" sz="4400" dirty="0" smtClean="0"/>
              <a:t>1. Психологическая структура процесса усвоения элементарных математических понятий и действий</a:t>
            </a:r>
            <a:endParaRPr lang="ru-RU" sz="4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Первые упоминания о некоторых симптомах нарушения счёта имеются у </a:t>
            </a:r>
            <a:r>
              <a:rPr lang="en-US" dirty="0" smtClean="0"/>
              <a:t>J. Kerr </a:t>
            </a:r>
            <a:r>
              <a:rPr lang="ru-RU" dirty="0" smtClean="0"/>
              <a:t>(1897)</a:t>
            </a:r>
            <a:endParaRPr lang="ru-RU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44824"/>
            <a:ext cx="3657600" cy="272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476672"/>
            <a:ext cx="4217672" cy="59766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Мнения ученых конца </a:t>
            </a:r>
            <a:r>
              <a:rPr lang="en-US" dirty="0" smtClean="0"/>
              <a:t>XIX</a:t>
            </a:r>
            <a:r>
              <a:rPr lang="ru-RU" dirty="0" smtClean="0"/>
              <a:t> и начала </a:t>
            </a:r>
            <a:r>
              <a:rPr lang="en-US" dirty="0" smtClean="0"/>
              <a:t>XX</a:t>
            </a:r>
            <a:r>
              <a:rPr lang="ru-RU" dirty="0" smtClean="0"/>
              <a:t> века в вопросе о сущности </a:t>
            </a:r>
            <a:r>
              <a:rPr lang="ru-RU" dirty="0" err="1" smtClean="0"/>
              <a:t>дискалькулии</a:t>
            </a:r>
            <a:r>
              <a:rPr lang="ru-RU" dirty="0" smtClean="0"/>
              <a:t> были неоднозначными. Некоторые авторы считали, что трудности в овладении счётными операциями </a:t>
            </a:r>
            <a:r>
              <a:rPr lang="ru-RU" b="1" dirty="0" smtClean="0"/>
              <a:t>не являются специфическими</a:t>
            </a:r>
            <a:r>
              <a:rPr lang="ru-RU" dirty="0" smtClean="0"/>
              <a:t>, а скорее </a:t>
            </a:r>
            <a:r>
              <a:rPr lang="ru-RU" dirty="0" err="1" smtClean="0"/>
              <a:t>связвны</a:t>
            </a:r>
            <a:r>
              <a:rPr lang="ru-RU" dirty="0" smtClean="0"/>
              <a:t> с неправильным обучением. Другие, наоборот, отмечали, что в </a:t>
            </a:r>
            <a:r>
              <a:rPr lang="ru-RU" b="1" dirty="0" smtClean="0"/>
              <a:t>основе </a:t>
            </a:r>
            <a:r>
              <a:rPr lang="ru-RU" b="1" dirty="0" err="1" smtClean="0"/>
              <a:t>дискалькулии</a:t>
            </a:r>
            <a:r>
              <a:rPr lang="ru-RU" b="1" dirty="0" smtClean="0"/>
              <a:t> лежат специфические трудности.</a:t>
            </a:r>
            <a:endParaRPr lang="ru-RU" b="1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298005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844824"/>
            <a:ext cx="3977592" cy="31683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В работах </a:t>
            </a:r>
            <a:r>
              <a:rPr lang="en-US" dirty="0" smtClean="0"/>
              <a:t>F</a:t>
            </a:r>
            <a:r>
              <a:rPr lang="en-US" dirty="0" smtClean="0"/>
              <a:t>.</a:t>
            </a:r>
            <a:r>
              <a:rPr lang="en-US" dirty="0" smtClean="0"/>
              <a:t> Bachmann</a:t>
            </a:r>
            <a:r>
              <a:rPr lang="ru-RU" dirty="0" smtClean="0"/>
              <a:t>, посвященных врожденной алексии, отмечается, что алексия слов распространяется иногда и на число.</a:t>
            </a:r>
            <a:endParaRPr lang="ru-RU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16832"/>
            <a:ext cx="335280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2080" y="1268760"/>
            <a:ext cx="3657600" cy="46634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Позднее появляется точка зрения, согласно которой </a:t>
            </a:r>
            <a:r>
              <a:rPr lang="ru-RU" dirty="0" err="1" smtClean="0"/>
              <a:t>дискалькулия</a:t>
            </a:r>
            <a:r>
              <a:rPr lang="ru-RU" dirty="0" smtClean="0"/>
              <a:t> у детей не всегда связывается с нарушениями чтения и письма.</a:t>
            </a:r>
            <a:endParaRPr lang="ru-RU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3657600" cy="266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988840"/>
            <a:ext cx="3960440" cy="295232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Начиная с 30-х годов </a:t>
            </a:r>
            <a:r>
              <a:rPr lang="en-US" dirty="0" smtClean="0"/>
              <a:t>XX</a:t>
            </a:r>
            <a:r>
              <a:rPr lang="ru-RU" dirty="0" smtClean="0"/>
              <a:t> века изучение </a:t>
            </a:r>
            <a:r>
              <a:rPr lang="ru-RU" dirty="0" err="1" smtClean="0"/>
              <a:t>дискалькулии</a:t>
            </a:r>
            <a:r>
              <a:rPr lang="ru-RU" dirty="0" smtClean="0"/>
              <a:t> у детей становится более интенсивным и </a:t>
            </a:r>
            <a:r>
              <a:rPr lang="ru-RU" dirty="0" err="1" smtClean="0"/>
              <a:t>многоаспектным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318909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476672"/>
            <a:ext cx="3657600" cy="57107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Клинические, психологические, нейропсихологические исследования позволили авторам выявить не только симптоматику, но и этиологию, механизмы этого нарушения, позволили рассматривать его с позиции </a:t>
            </a:r>
            <a:r>
              <a:rPr lang="ru-RU" dirty="0" err="1" smtClean="0"/>
              <a:t>синдромального</a:t>
            </a:r>
            <a:r>
              <a:rPr lang="ru-RU" dirty="0" smtClean="0"/>
              <a:t> подхода.</a:t>
            </a:r>
            <a:endParaRPr lang="ru-RU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34290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642512"/>
          </a:xfrm>
        </p:spPr>
        <p:txBody>
          <a:bodyPr/>
          <a:lstStyle/>
          <a:p>
            <a:r>
              <a:rPr lang="ru-RU" dirty="0" smtClean="0"/>
              <a:t>2. Этиология </a:t>
            </a:r>
            <a:r>
              <a:rPr lang="ru-RU" dirty="0" err="1" smtClean="0"/>
              <a:t>дискалькулий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8484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87624" y="476672"/>
            <a:ext cx="3905584" cy="59766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В </a:t>
            </a:r>
            <a:r>
              <a:rPr lang="ru-RU" dirty="0" smtClean="0"/>
              <a:t>этиологии </a:t>
            </a:r>
            <a:r>
              <a:rPr lang="ru-RU" dirty="0" err="1" smtClean="0"/>
              <a:t>дискалькулий</a:t>
            </a:r>
            <a:r>
              <a:rPr lang="ru-RU" dirty="0" smtClean="0"/>
              <a:t> важная роль принадлежит </a:t>
            </a:r>
            <a:r>
              <a:rPr lang="ru-RU" b="1" dirty="0" smtClean="0"/>
              <a:t>нарушению функционирования систем головного мозга </a:t>
            </a:r>
            <a:r>
              <a:rPr lang="ru-RU" dirty="0" smtClean="0"/>
              <a:t>(преимущественно левого полушария), результатом которого является недоразвитие вычислительных способностей.</a:t>
            </a:r>
            <a:endParaRPr lang="ru-RU" dirty="0"/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56792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03648" y="1484784"/>
            <a:ext cx="3657600" cy="381642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Согласно </a:t>
            </a:r>
            <a:r>
              <a:rPr lang="ru-RU" dirty="0" smtClean="0"/>
              <a:t>современному представлению о </a:t>
            </a:r>
            <a:r>
              <a:rPr lang="ru-RU" dirty="0" err="1" smtClean="0"/>
              <a:t>дискалькулиях</a:t>
            </a:r>
            <a:r>
              <a:rPr lang="ru-RU" dirty="0" smtClean="0"/>
              <a:t> некоторые из ее форм имеют </a:t>
            </a:r>
            <a:r>
              <a:rPr lang="ru-RU" b="1" dirty="0" smtClean="0"/>
              <a:t>генетическую этиологию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6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08720"/>
            <a:ext cx="333109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9592" y="260648"/>
            <a:ext cx="4193616" cy="63367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При </a:t>
            </a:r>
            <a:r>
              <a:rPr lang="ru-RU" dirty="0" smtClean="0"/>
              <a:t>помощи близнецового анализа было показано, что арифметические способности в значительной степени (как минимум на 30%) зависят от генов, а не от условий развития. Кроме того, выяснилось, что они наследуются отдельно от других генетически обусловленных способностей (например, к чтению или усвоению имен и названий</a:t>
            </a:r>
            <a:r>
              <a:rPr lang="ru-RU" dirty="0" smtClean="0"/>
              <a:t>).</a:t>
            </a:r>
            <a:endParaRPr lang="ru-RU" dirty="0" smtClean="0"/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Процесс овладения элементарными счётными операциями рассматриваются в различных аспектах:</a:t>
            </a:r>
            <a:endParaRPr lang="ru-RU" sz="2800" dirty="0"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4121608" cy="492933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м</a:t>
            </a:r>
            <a:r>
              <a:rPr lang="ru-RU" b="1" dirty="0" smtClean="0"/>
              <a:t>етодический </a:t>
            </a:r>
            <a:r>
              <a:rPr lang="ru-RU" dirty="0" smtClean="0"/>
              <a:t>(М.А. </a:t>
            </a:r>
            <a:r>
              <a:rPr lang="ru-RU" dirty="0" err="1" smtClean="0"/>
              <a:t>Бантова</a:t>
            </a:r>
            <a:r>
              <a:rPr lang="ru-RU" dirty="0" smtClean="0"/>
              <a:t>, Г.В. </a:t>
            </a:r>
            <a:r>
              <a:rPr lang="ru-RU" dirty="0" err="1" smtClean="0"/>
              <a:t>Бельтюков</a:t>
            </a:r>
            <a:r>
              <a:rPr lang="ru-RU" dirty="0" smtClean="0"/>
              <a:t>, З.И. </a:t>
            </a:r>
            <a:r>
              <a:rPr lang="ru-RU" dirty="0" err="1" smtClean="0"/>
              <a:t>Слепкань</a:t>
            </a:r>
            <a:r>
              <a:rPr lang="ru-RU" dirty="0" smtClean="0"/>
              <a:t>, М.И. Моро, А.М. </a:t>
            </a:r>
            <a:r>
              <a:rPr lang="ru-RU" dirty="0" err="1" smtClean="0"/>
              <a:t>Пышкало</a:t>
            </a:r>
            <a:r>
              <a:rPr lang="ru-RU" dirty="0" smtClean="0"/>
              <a:t> и др.);</a:t>
            </a:r>
          </a:p>
          <a:p>
            <a:r>
              <a:rPr lang="ru-RU" b="1" dirty="0" smtClean="0"/>
              <a:t>п</a:t>
            </a:r>
            <a:r>
              <a:rPr lang="ru-RU" b="1" dirty="0" smtClean="0"/>
              <a:t>сихологический</a:t>
            </a:r>
            <a:r>
              <a:rPr lang="ru-RU" dirty="0" smtClean="0"/>
              <a:t> (Д.Н. Богоявленский, П.Я. Гальперин, Л.Е. Георгиев, В.В. Давыдов, Н.А. </a:t>
            </a:r>
            <a:r>
              <a:rPr lang="ru-RU" dirty="0" err="1" smtClean="0"/>
              <a:t>Менчинская</a:t>
            </a:r>
            <a:r>
              <a:rPr lang="ru-RU" dirty="0" smtClean="0"/>
              <a:t>, Ж. Пиаже, Л.М. Фридман, и др.);</a:t>
            </a:r>
          </a:p>
          <a:p>
            <a:r>
              <a:rPr lang="ru-RU" b="1" dirty="0" smtClean="0"/>
              <a:t>н</a:t>
            </a:r>
            <a:r>
              <a:rPr lang="ru-RU" b="1" dirty="0" smtClean="0"/>
              <a:t>ейропсихологический </a:t>
            </a:r>
            <a:r>
              <a:rPr lang="ru-RU" dirty="0" smtClean="0"/>
              <a:t>(А.Р. </a:t>
            </a:r>
            <a:r>
              <a:rPr lang="ru-RU" dirty="0" err="1" smtClean="0"/>
              <a:t>Лурия</a:t>
            </a:r>
            <a:r>
              <a:rPr lang="ru-RU" dirty="0" smtClean="0"/>
              <a:t>, Л.С. Цветкова и др.).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38074" y="2258870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9592" y="260648"/>
            <a:ext cx="4193616" cy="633670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Всё </a:t>
            </a:r>
            <a:r>
              <a:rPr lang="ru-RU" dirty="0" smtClean="0"/>
              <a:t>это позволяет предположить, что у арифметических способностей должна быть своя собственная </a:t>
            </a:r>
            <a:r>
              <a:rPr lang="ru-RU" dirty="0" err="1" smtClean="0"/>
              <a:t>нейрологическая</a:t>
            </a:r>
            <a:r>
              <a:rPr lang="ru-RU" dirty="0" smtClean="0"/>
              <a:t> основа: возможно, существует некий специализированный отдел мозга, отвечающий именно за арифметику (или за какую-то более базовую ментальную функцию, необходимую для понимания арифметики, но не </a:t>
            </a:r>
            <a:r>
              <a:rPr lang="ru-RU" dirty="0" smtClean="0"/>
              <a:t>столь важную </a:t>
            </a:r>
            <a:r>
              <a:rPr lang="ru-RU" dirty="0" smtClean="0"/>
              <a:t>для всего остального</a:t>
            </a:r>
            <a:r>
              <a:rPr lang="ru-RU" dirty="0" smtClean="0"/>
              <a:t>).</a:t>
            </a:r>
          </a:p>
          <a:p>
            <a:r>
              <a:rPr lang="en-US" dirty="0" smtClean="0"/>
              <a:t>http://elementy.ru/news/431589</a:t>
            </a:r>
            <a:endParaRPr lang="ru-RU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317288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404664"/>
            <a:ext cx="4049600" cy="61206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То</a:t>
            </a:r>
            <a:r>
              <a:rPr lang="ru-RU" dirty="0" smtClean="0"/>
              <a:t>, что ключевую роль в математическом мышлении играют </a:t>
            </a:r>
            <a:r>
              <a:rPr lang="ru-RU" b="1" dirty="0" smtClean="0"/>
              <a:t>теменные доли</a:t>
            </a:r>
            <a:r>
              <a:rPr lang="ru-RU" dirty="0" smtClean="0"/>
              <a:t>, известно уже около 100 лет. Было замечено, что травмы теменных долей могут приводить к избирательной потере арифметических навыков. Новые </a:t>
            </a:r>
            <a:r>
              <a:rPr lang="ru-RU" dirty="0" err="1" smtClean="0"/>
              <a:t>неинвазивные</a:t>
            </a:r>
            <a:r>
              <a:rPr lang="ru-RU" dirty="0" smtClean="0"/>
              <a:t> методы изучения мозга, такие как </a:t>
            </a:r>
            <a:r>
              <a:rPr lang="ru-RU" dirty="0" smtClean="0"/>
              <a:t>функциональная </a:t>
            </a:r>
            <a:r>
              <a:rPr lang="ru-RU" dirty="0" smtClean="0"/>
              <a:t>магнитно-резонансная томография </a:t>
            </a:r>
            <a:r>
              <a:rPr lang="ru-RU" dirty="0" smtClean="0"/>
              <a:t>(ФМРТ), </a:t>
            </a:r>
            <a:r>
              <a:rPr lang="ru-RU" dirty="0" smtClean="0"/>
              <a:t>позволили уточнить эти сведения.</a:t>
            </a:r>
            <a:endParaRPr lang="ru-RU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6792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476672"/>
            <a:ext cx="3657600" cy="60486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Оказалось, что функцию главного «органа арифметики» у людей выполняет </a:t>
            </a:r>
            <a:r>
              <a:rPr lang="ru-RU" b="1" dirty="0" err="1" smtClean="0"/>
              <a:t>внутритеменная</a:t>
            </a:r>
            <a:r>
              <a:rPr lang="ru-RU" b="1" dirty="0" smtClean="0"/>
              <a:t> борозда</a:t>
            </a:r>
            <a:r>
              <a:rPr lang="ru-RU" dirty="0" smtClean="0"/>
              <a:t> (</a:t>
            </a:r>
            <a:r>
              <a:rPr lang="ru-RU" dirty="0" err="1" smtClean="0"/>
              <a:t>intraparietal</a:t>
            </a:r>
            <a:r>
              <a:rPr lang="ru-RU" dirty="0" smtClean="0"/>
              <a:t> </a:t>
            </a:r>
            <a:r>
              <a:rPr lang="ru-RU" dirty="0" err="1" smtClean="0"/>
              <a:t>sulcus</a:t>
            </a:r>
            <a:r>
              <a:rPr lang="ru-RU" dirty="0" smtClean="0"/>
              <a:t>). Именно этот участок теменной коры отвечает за оценку количества объектов в множествах. Тот факт, что </a:t>
            </a:r>
            <a:r>
              <a:rPr lang="ru-RU" dirty="0" err="1" smtClean="0"/>
              <a:t>внутритеменная</a:t>
            </a:r>
            <a:r>
              <a:rPr lang="ru-RU" dirty="0" smtClean="0"/>
              <a:t> борозда возбуждается при выполнении любых мыслительных операций, связанных с количествами и арифметикой, подтверждает выявленную ранее психологами центральную роль данной функции в математическом мышлении.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3657600" cy="218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15616" y="4293096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Внешняя поверхность левого полушария. Красным цветом выделена </a:t>
            </a:r>
            <a:r>
              <a:rPr lang="ru-RU" dirty="0" err="1" smtClean="0"/>
              <a:t>внутритеменная</a:t>
            </a:r>
            <a:r>
              <a:rPr lang="ru-RU" dirty="0" smtClean="0"/>
              <a:t> борозда (</a:t>
            </a:r>
            <a:r>
              <a:rPr lang="ru-RU" dirty="0" err="1" smtClean="0"/>
              <a:t>Intraparietal</a:t>
            </a:r>
            <a:r>
              <a:rPr lang="ru-RU" dirty="0" smtClean="0"/>
              <a:t> </a:t>
            </a:r>
            <a:r>
              <a:rPr lang="ru-RU" dirty="0" err="1" smtClean="0"/>
              <a:t>sulcus</a:t>
            </a:r>
            <a:r>
              <a:rPr lang="ru-RU" dirty="0" smtClean="0"/>
              <a:t>) — участок коры, отвечающий за количественные оценки. Изображение с сайта </a:t>
            </a:r>
            <a:r>
              <a:rPr lang="ru-RU" dirty="0" err="1" smtClean="0"/>
              <a:t>en.wikipedia.org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476672"/>
            <a:ext cx="3977592" cy="61206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Кроме </a:t>
            </a:r>
            <a:r>
              <a:rPr lang="ru-RU" dirty="0" err="1" smtClean="0"/>
              <a:t>внутритеменной</a:t>
            </a:r>
            <a:r>
              <a:rPr lang="ru-RU" dirty="0" smtClean="0"/>
              <a:t> борозды есть и другие участки мозга, согласованная работа которых необходима для нормального развития математических навыков. При столкновении с новыми типами задач активно работает </a:t>
            </a:r>
            <a:r>
              <a:rPr lang="ru-RU" b="1" dirty="0" err="1" smtClean="0"/>
              <a:t>префронтальная</a:t>
            </a:r>
            <a:r>
              <a:rPr lang="ru-RU" b="1" dirty="0" smtClean="0"/>
              <a:t> кора</a:t>
            </a:r>
            <a:r>
              <a:rPr lang="ru-RU" dirty="0" smtClean="0"/>
              <a:t>, отвечающая за сознательную рассудочную деятельность, внимание и рабочую память.</a:t>
            </a:r>
            <a:endParaRPr lang="ru-RU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844824"/>
            <a:ext cx="3017520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548680"/>
            <a:ext cx="3657600" cy="5638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При </a:t>
            </a:r>
            <a:r>
              <a:rPr lang="ru-RU" dirty="0" smtClean="0"/>
              <a:t>решении знакомых задач активизируется </a:t>
            </a:r>
            <a:r>
              <a:rPr lang="ru-RU" b="1" dirty="0" smtClean="0"/>
              <a:t>угловая извилина </a:t>
            </a:r>
            <a:r>
              <a:rPr lang="ru-RU" dirty="0" smtClean="0"/>
              <a:t>(</a:t>
            </a:r>
            <a:r>
              <a:rPr lang="ru-RU" dirty="0" err="1" smtClean="0"/>
              <a:t>angular</a:t>
            </a:r>
            <a:r>
              <a:rPr lang="ru-RU" dirty="0" smtClean="0"/>
              <a:t> </a:t>
            </a:r>
            <a:r>
              <a:rPr lang="ru-RU" dirty="0" err="1" smtClean="0"/>
              <a:t>gyrus</a:t>
            </a:r>
            <a:r>
              <a:rPr lang="ru-RU" dirty="0" smtClean="0"/>
              <a:t>) левой теменной доли, которая отвечает, в частности, за извлечение фактов из долговременной памяти.</a:t>
            </a:r>
            <a:endParaRPr lang="ru-RU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3657600" cy="243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9672" y="4437112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Рис. 1. Борозды и извилины наружной поверхности левого полушария большого мозга: </a:t>
            </a:r>
            <a:r>
              <a:rPr lang="ru-RU" dirty="0" err="1" smtClean="0"/>
              <a:t>Ang</a:t>
            </a:r>
            <a:r>
              <a:rPr lang="ru-RU" dirty="0" smtClean="0"/>
              <a:t> — угловая </a:t>
            </a:r>
            <a:r>
              <a:rPr lang="ru-RU" dirty="0" smtClean="0"/>
              <a:t>извилина.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332656"/>
            <a:ext cx="3657600" cy="585478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Осмысление </a:t>
            </a:r>
            <a:r>
              <a:rPr lang="ru-RU" dirty="0" smtClean="0"/>
              <a:t>символов — слов и цифр, обозначающих числа, — требует активной работы некоторых участков височной доли, таких как </a:t>
            </a:r>
            <a:r>
              <a:rPr lang="ru-RU" b="1" dirty="0" smtClean="0"/>
              <a:t>веретеновидная извилина </a:t>
            </a:r>
            <a:r>
              <a:rPr lang="ru-RU" dirty="0" smtClean="0"/>
              <a:t>(</a:t>
            </a:r>
            <a:r>
              <a:rPr lang="ru-RU" dirty="0" err="1" smtClean="0"/>
              <a:t>fusiform</a:t>
            </a:r>
            <a:r>
              <a:rPr lang="ru-RU" dirty="0" smtClean="0"/>
              <a:t> </a:t>
            </a:r>
            <a:r>
              <a:rPr lang="ru-RU" dirty="0" err="1" smtClean="0"/>
              <a:t>gyrus</a:t>
            </a:r>
            <a:r>
              <a:rPr lang="ru-RU" dirty="0" smtClean="0"/>
              <a:t>). Помимо чисел и слов веретеновидная извилина занимается также различением лиц.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20688"/>
            <a:ext cx="3657600" cy="214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4048" y="3501008"/>
            <a:ext cx="3851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Внутренняя (медиальная) поверхность левого полушария. В нижней части схемы видна веретеновидная извилина височной доли (</a:t>
            </a:r>
            <a:r>
              <a:rPr lang="ru-RU" dirty="0" err="1" smtClean="0"/>
              <a:t>Fusiform</a:t>
            </a:r>
            <a:r>
              <a:rPr lang="ru-RU" dirty="0" smtClean="0"/>
              <a:t> </a:t>
            </a:r>
            <a:r>
              <a:rPr lang="ru-RU" dirty="0" err="1" smtClean="0"/>
              <a:t>gyrus</a:t>
            </a:r>
            <a:r>
              <a:rPr lang="ru-RU" dirty="0" smtClean="0"/>
              <a:t>), отвечающая за распознавание лиц, слов и символов (в том числе цифр). Изображение с сайта </a:t>
            </a:r>
            <a:r>
              <a:rPr lang="ru-RU" dirty="0" err="1" smtClean="0"/>
              <a:t>en.wikipedia.org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620688"/>
            <a:ext cx="4217672" cy="597666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У детей, только начинающих учить арифметику, математические раздумья сопровождаются более сильным возбуждением </a:t>
            </a:r>
            <a:r>
              <a:rPr lang="ru-RU" dirty="0" err="1" smtClean="0"/>
              <a:t>префронтальной</a:t>
            </a:r>
            <a:r>
              <a:rPr lang="ru-RU" dirty="0" smtClean="0"/>
              <a:t> коры (сознательные, активные размышления); по мере обучения всё больше работы берут на себя теменные доли и </a:t>
            </a:r>
            <a:r>
              <a:rPr lang="ru-RU" b="1" dirty="0" smtClean="0"/>
              <a:t>веретеновидная извилина </a:t>
            </a:r>
            <a:r>
              <a:rPr lang="ru-RU" dirty="0" smtClean="0"/>
              <a:t>(навыки становятся более автоматическими), но без активной работы </a:t>
            </a:r>
            <a:r>
              <a:rPr lang="ru-RU" dirty="0" err="1" smtClean="0"/>
              <a:t>внутритеменной</a:t>
            </a:r>
            <a:r>
              <a:rPr lang="ru-RU" dirty="0" smtClean="0"/>
              <a:t> извилины ни одна арифметическая задача, простая или сложная, ни в каком возрасте не решается. Даже у опытного вычислителя, решающего простейшую задачу типа 2 + 3, мозговой центр, отвечающий за оценку количеств, неизменно возбуждается.</a:t>
            </a:r>
            <a:endParaRPr lang="ru-RU" dirty="0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764704"/>
            <a:ext cx="4265624" cy="54726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Похоже </a:t>
            </a:r>
            <a:r>
              <a:rPr lang="ru-RU" dirty="0" smtClean="0"/>
              <a:t>на то, что человеческий мозг, даже хорошо обученный, не в состоянии справиться с элементарными арифметическими действиями без активации представлений о количественном смысле (величине) чисел. С этим обстоятельством, по-видимому, связан так называемый «эффект величины проблемы» (</a:t>
            </a:r>
            <a:r>
              <a:rPr lang="ru-RU" dirty="0" err="1" smtClean="0"/>
              <a:t>problem</a:t>
            </a:r>
            <a:r>
              <a:rPr lang="ru-RU" dirty="0" smtClean="0"/>
              <a:t> </a:t>
            </a:r>
            <a:r>
              <a:rPr lang="ru-RU" dirty="0" err="1" smtClean="0"/>
              <a:t>size</a:t>
            </a:r>
            <a:r>
              <a:rPr lang="ru-RU" dirty="0" smtClean="0"/>
              <a:t> </a:t>
            </a:r>
            <a:r>
              <a:rPr lang="ru-RU" dirty="0" err="1" smtClean="0"/>
              <a:t>effect</a:t>
            </a:r>
            <a:r>
              <a:rPr lang="ru-RU" dirty="0" smtClean="0"/>
              <a:t>): парадоксальный факт, состоящий в том, что даже людям с большим опытом вычислений, знающим на зубок не только таблицу умножения, но и многие вещи посложнее, всё равно требуется больше времени для перемножения двух больших однозначных чисел (8 × 9), чем двух маленьких (3 × 4).</a:t>
            </a:r>
          </a:p>
          <a:p>
            <a:endParaRPr lang="ru-RU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404664"/>
            <a:ext cx="3785624" cy="578277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Исходя из этих данных, логично предположить, что </a:t>
            </a:r>
            <a:r>
              <a:rPr lang="ru-RU" dirty="0" err="1" smtClean="0"/>
              <a:t>дискалькулия</a:t>
            </a:r>
            <a:r>
              <a:rPr lang="ru-RU" dirty="0" smtClean="0"/>
              <a:t>, возможно, является результатом каких-то нарушений (врожденных или приобретенных) </a:t>
            </a:r>
            <a:r>
              <a:rPr lang="ru-RU" b="1" dirty="0" smtClean="0"/>
              <a:t>в работе </a:t>
            </a:r>
            <a:r>
              <a:rPr lang="ru-RU" b="1" dirty="0" err="1" smtClean="0"/>
              <a:t>внутритеменной</a:t>
            </a:r>
            <a:r>
              <a:rPr lang="ru-RU" b="1" dirty="0" smtClean="0"/>
              <a:t> борозды или других компонентов «арифметической нейронной сети»</a:t>
            </a:r>
            <a:r>
              <a:rPr lang="ru-RU" dirty="0" smtClean="0"/>
              <a:t>. Исследования подтвердили это предположение. </a:t>
            </a:r>
            <a:endParaRPr lang="ru-RU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404664"/>
            <a:ext cx="4361688" cy="612068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Выяснилось</a:t>
            </a:r>
            <a:r>
              <a:rPr lang="ru-RU" dirty="0" smtClean="0"/>
              <a:t>, что у детей, страдающих </a:t>
            </a:r>
            <a:r>
              <a:rPr lang="ru-RU" dirty="0" err="1" smtClean="0"/>
              <a:t>дискалькулией</a:t>
            </a:r>
            <a:r>
              <a:rPr lang="ru-RU" dirty="0" smtClean="0"/>
              <a:t>, при решении арифметических задач </a:t>
            </a:r>
            <a:r>
              <a:rPr lang="ru-RU" dirty="0" err="1" smtClean="0"/>
              <a:t>внутритеменная</a:t>
            </a:r>
            <a:r>
              <a:rPr lang="ru-RU" dirty="0" smtClean="0"/>
              <a:t> борозда работает менее активно, а объем серого вещества в этом отделе мозга у них меньше, чем у сверстников, не испытывающих трудностей с арифметикой. Кроме того, оказалось, что при </a:t>
            </a:r>
            <a:r>
              <a:rPr lang="ru-RU" dirty="0" err="1" smtClean="0"/>
              <a:t>дискалькулии</a:t>
            </a:r>
            <a:r>
              <a:rPr lang="ru-RU" dirty="0" smtClean="0"/>
              <a:t> в среднем слабее развиты нейронные связи между веретеновидной извилиной и теменными долями. Это, очевидно, должно создавать трудности при сопоставлении символов, обозначающих числа, с их величинами</a:t>
            </a:r>
            <a:r>
              <a:rPr lang="ru-RU" dirty="0" smtClean="0"/>
              <a:t>.</a:t>
            </a:r>
          </a:p>
          <a:p>
            <a:r>
              <a:rPr lang="en-US" dirty="0" smtClean="0"/>
              <a:t>http://elementy.ru/news/431589</a:t>
            </a:r>
            <a:endParaRPr lang="ru-RU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3406705" cy="464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170904"/>
          </a:xfrm>
        </p:spPr>
        <p:txBody>
          <a:bodyPr/>
          <a:lstStyle/>
          <a:p>
            <a:r>
              <a:rPr lang="ru-RU" dirty="0" smtClean="0"/>
              <a:t>2. Когнитивные и речевые предпосылки успешного овладения счётными операциями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/>
              <a:t>Дискалькулия</a:t>
            </a:r>
            <a:r>
              <a:rPr lang="ru-RU" sz="2800" dirty="0" smtClean="0"/>
              <a:t> чаще всего наблюдается в синдроме различных нарушений психического </a:t>
            </a:r>
            <a:r>
              <a:rPr lang="ru-RU" sz="2800" dirty="0" smtClean="0"/>
              <a:t>развития у детей: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977592" cy="50733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 органическими поражениями мозга (при эпилепсии, гидроцефалии, ДЦП и пр.);</a:t>
            </a:r>
          </a:p>
          <a:p>
            <a:r>
              <a:rPr lang="ru-RU" dirty="0" smtClean="0"/>
              <a:t>с нарушениями зрения и слуха</a:t>
            </a:r>
          </a:p>
          <a:p>
            <a:r>
              <a:rPr lang="ru-RU" dirty="0" smtClean="0"/>
              <a:t>с</a:t>
            </a:r>
            <a:r>
              <a:rPr lang="ru-RU" dirty="0" smtClean="0"/>
              <a:t> тяжелыми нарушениями речи</a:t>
            </a:r>
          </a:p>
          <a:p>
            <a:r>
              <a:rPr lang="ru-RU" dirty="0" smtClean="0"/>
              <a:t>с ММД</a:t>
            </a:r>
          </a:p>
          <a:p>
            <a:r>
              <a:rPr lang="ru-RU" dirty="0" smtClean="0"/>
              <a:t>с ЗПР.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28247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3. Симптоматика </a:t>
            </a:r>
            <a:r>
              <a:rPr lang="ru-RU" sz="4000" dirty="0" err="1" smtClean="0"/>
              <a:t>дискалькулий</a:t>
            </a:r>
            <a:endParaRPr lang="ru-RU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840760" cy="454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15616" y="332656"/>
            <a:ext cx="3977592" cy="585478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Симптоматика </a:t>
            </a:r>
            <a:r>
              <a:rPr lang="ru-RU" dirty="0" err="1" smtClean="0"/>
              <a:t>дискалькулии</a:t>
            </a:r>
            <a:r>
              <a:rPr lang="ru-RU" dirty="0" smtClean="0"/>
              <a:t> включает наиболее характерные ошибки и затруднения в процессе усвоения математических знаний, умений и навыков (С.С. Мнухин, 1948; Ю. Г. Демьянов, 1970; М.В. </a:t>
            </a:r>
            <a:r>
              <a:rPr lang="ru-RU" dirty="0" err="1" smtClean="0"/>
              <a:t>Ипполитова</a:t>
            </a:r>
            <a:r>
              <a:rPr lang="ru-RU" dirty="0" smtClean="0"/>
              <a:t>, 1972; Н.И. Непомнящая, 1972; С.Л. Шапиро, 1976).</a:t>
            </a:r>
            <a:endParaRPr lang="ru-RU" dirty="0"/>
          </a:p>
        </p:txBody>
      </p:sp>
      <p:pic>
        <p:nvPicPr>
          <p:cNvPr id="839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332656"/>
            <a:ext cx="5184576" cy="626469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Недостаточное знание состава числа, трудности усвоения правила образования числа;</a:t>
            </a:r>
          </a:p>
          <a:p>
            <a:r>
              <a:rPr lang="ru-RU" dirty="0" err="1" smtClean="0"/>
              <a:t>Несформированность</a:t>
            </a:r>
            <a:r>
              <a:rPr lang="ru-RU" dirty="0" smtClean="0"/>
              <a:t> количественных отношений чисел;</a:t>
            </a:r>
          </a:p>
          <a:p>
            <a:r>
              <a:rPr lang="ru-RU" dirty="0" smtClean="0"/>
              <a:t>Автоматическое воспроизведение порядка следования чисел;</a:t>
            </a:r>
          </a:p>
          <a:p>
            <a:r>
              <a:rPr lang="ru-RU" dirty="0" smtClean="0"/>
              <a:t>Трудности установления отношения числа к его соседям;</a:t>
            </a:r>
          </a:p>
          <a:p>
            <a:r>
              <a:rPr lang="ru-RU" dirty="0" smtClean="0"/>
              <a:t>Затруднения в определении места числа в ряду натуральных чисел;</a:t>
            </a:r>
          </a:p>
          <a:p>
            <a:r>
              <a:rPr lang="ru-RU" dirty="0" smtClean="0"/>
              <a:t>Недостаточное овладение математическим словарем;</a:t>
            </a:r>
          </a:p>
          <a:p>
            <a:r>
              <a:rPr lang="ru-RU" dirty="0" smtClean="0"/>
              <a:t>неправильное называние чисел;</a:t>
            </a:r>
          </a:p>
          <a:p>
            <a:r>
              <a:rPr lang="ru-RU" dirty="0" smtClean="0"/>
              <a:t>Неточное представление о графической структуре цифр;</a:t>
            </a:r>
          </a:p>
          <a:p>
            <a:r>
              <a:rPr lang="ru-RU" dirty="0" smtClean="0"/>
              <a:t>Элементарный способ выполнения арифметических действий (дети опираются не на правила, а используют опору </a:t>
            </a:r>
            <a:r>
              <a:rPr lang="ru-RU" dirty="0" err="1" smtClean="0"/>
              <a:t>еа</a:t>
            </a:r>
            <a:r>
              <a:rPr lang="ru-RU" dirty="0" smtClean="0"/>
              <a:t> внешнее действие);</a:t>
            </a:r>
          </a:p>
          <a:p>
            <a:r>
              <a:rPr lang="ru-RU" dirty="0" smtClean="0"/>
              <a:t>Незнание таблицы сложения и вычитания, умножения и деления;</a:t>
            </a:r>
          </a:p>
          <a:p>
            <a:r>
              <a:rPr lang="ru-RU" dirty="0" smtClean="0"/>
              <a:t>Преимущественно конкретный  характер мыслительных </a:t>
            </a:r>
            <a:r>
              <a:rPr lang="ru-RU" dirty="0" err="1" smtClean="0"/>
              <a:t>оперераций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32240" y="548680"/>
            <a:ext cx="2201448" cy="563876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210464"/>
          </a:xfrm>
        </p:spPr>
        <p:txBody>
          <a:bodyPr/>
          <a:lstStyle/>
          <a:p>
            <a:r>
              <a:rPr lang="ru-RU" dirty="0" smtClean="0"/>
              <a:t>4. Механизмы </a:t>
            </a:r>
            <a:r>
              <a:rPr lang="ru-RU" dirty="0" err="1" smtClean="0"/>
              <a:t>дискалькулий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12776"/>
            <a:ext cx="6408712" cy="48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71600" y="332656"/>
            <a:ext cx="4121608" cy="612068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Вопрос о механизмах </a:t>
            </a:r>
            <a:r>
              <a:rPr lang="ru-RU" dirty="0" err="1" smtClean="0"/>
              <a:t>дискалькулии</a:t>
            </a:r>
            <a:r>
              <a:rPr lang="ru-RU" dirty="0" smtClean="0"/>
              <a:t> представляет собой сложную и недостаточно изученную проблему. Анализ различных точек зрения на механизмы </a:t>
            </a:r>
            <a:r>
              <a:rPr lang="ru-RU" dirty="0" err="1" smtClean="0"/>
              <a:t>дискалькулии</a:t>
            </a:r>
            <a:r>
              <a:rPr lang="ru-RU" dirty="0" smtClean="0"/>
              <a:t> позволяет выделить несколько </a:t>
            </a:r>
            <a:r>
              <a:rPr lang="ru-RU" b="1" dirty="0" smtClean="0"/>
              <a:t>концепций </a:t>
            </a:r>
            <a:r>
              <a:rPr lang="ru-RU" dirty="0" smtClean="0"/>
              <a:t>(с учетом ведущего аспекта рассмотрения механизмов </a:t>
            </a:r>
            <a:r>
              <a:rPr lang="ru-RU" dirty="0" err="1" smtClean="0"/>
              <a:t>дискалькулии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657600" cy="439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1. Концепции </a:t>
            </a:r>
            <a:r>
              <a:rPr lang="ru-RU" sz="2800" dirty="0" err="1" smtClean="0"/>
              <a:t>дискалькулий</a:t>
            </a:r>
            <a:r>
              <a:rPr lang="ru-RU" sz="2800" dirty="0" smtClean="0"/>
              <a:t>, в которых в качестве механизмов выделяют </a:t>
            </a:r>
            <a:r>
              <a:rPr lang="ru-RU" sz="2800" dirty="0" err="1" smtClean="0"/>
              <a:t>гностико-практические</a:t>
            </a:r>
            <a:r>
              <a:rPr lang="ru-RU" sz="2800" dirty="0" smtClean="0"/>
              <a:t> нарушения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50013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orbel" pitchFamily="34" charset="0"/>
              </a:rPr>
              <a:t>N</a:t>
            </a:r>
            <a:r>
              <a:rPr lang="en-US" dirty="0" smtClean="0">
                <a:latin typeface="Corbel" pitchFamily="34" charset="0"/>
              </a:rPr>
              <a:t>.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Granjon-Galifret</a:t>
            </a:r>
            <a:r>
              <a:rPr lang="ru-RU" dirty="0" smtClean="0">
                <a:latin typeface="Corbel" pitchFamily="34" charset="0"/>
              </a:rPr>
              <a:t>,</a:t>
            </a:r>
            <a:r>
              <a:rPr lang="en-US" dirty="0" smtClean="0">
                <a:latin typeface="Corbel" pitchFamily="34" charset="0"/>
              </a:rPr>
              <a:t> J. </a:t>
            </a:r>
            <a:r>
              <a:rPr lang="en-US" dirty="0" err="1" smtClean="0">
                <a:latin typeface="Corbel" pitchFamily="34" charset="0"/>
              </a:rPr>
              <a:t>Ajuriaguerra</a:t>
            </a:r>
            <a:r>
              <a:rPr lang="ru-RU" dirty="0" smtClean="0">
                <a:latin typeface="Corbel" pitchFamily="34" charset="0"/>
              </a:rPr>
              <a:t>, </a:t>
            </a:r>
            <a:r>
              <a:rPr lang="ru-RU" dirty="0" smtClean="0"/>
              <a:t>1951, и др. соотносят </a:t>
            </a:r>
            <a:r>
              <a:rPr lang="ru-RU" dirty="0" err="1" smtClean="0"/>
              <a:t>дискалькулию</a:t>
            </a:r>
            <a:r>
              <a:rPr lang="ru-RU" dirty="0" smtClean="0"/>
              <a:t> с нарушениями пальцевого </a:t>
            </a:r>
            <a:r>
              <a:rPr lang="ru-RU" dirty="0" err="1" smtClean="0"/>
              <a:t>гнозиса</a:t>
            </a:r>
            <a:r>
              <a:rPr lang="ru-RU" dirty="0" smtClean="0"/>
              <a:t> и </a:t>
            </a:r>
            <a:r>
              <a:rPr lang="ru-RU" dirty="0" err="1" smtClean="0"/>
              <a:t>праксиса</a:t>
            </a:r>
            <a:r>
              <a:rPr lang="ru-RU" dirty="0" smtClean="0"/>
              <a:t> </a:t>
            </a:r>
            <a:r>
              <a:rPr lang="ru-RU" dirty="0" err="1" smtClean="0"/>
              <a:t>тании</a:t>
            </a:r>
            <a:r>
              <a:rPr lang="ru-RU" dirty="0" smtClean="0"/>
              <a:t> с </a:t>
            </a:r>
            <a:r>
              <a:rPr lang="ru-RU" dirty="0" err="1" smtClean="0"/>
              <a:t>несформированностью</a:t>
            </a:r>
            <a:r>
              <a:rPr lang="ru-RU" dirty="0" smtClean="0"/>
              <a:t> схемы тела, конструктивной апраксией, т. е. рассматривают </a:t>
            </a:r>
            <a:r>
              <a:rPr lang="ru-RU" dirty="0" err="1" smtClean="0"/>
              <a:t>дискалькулию</a:t>
            </a:r>
            <a:r>
              <a:rPr lang="ru-RU" dirty="0" smtClean="0"/>
              <a:t> у детей как эволюционный синдром </a:t>
            </a:r>
            <a:r>
              <a:rPr lang="ru-RU" dirty="0" err="1" smtClean="0"/>
              <a:t>Гертсмана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92896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476672"/>
            <a:ext cx="3905584" cy="2952328"/>
          </a:xfrm>
        </p:spPr>
        <p:txBody>
          <a:bodyPr/>
          <a:lstStyle/>
          <a:p>
            <a:r>
              <a:rPr lang="ru-RU" dirty="0" smtClean="0"/>
              <a:t>Е.Д. Прокопенко, 1953 и др. не выявили у детей с </a:t>
            </a:r>
            <a:r>
              <a:rPr lang="ru-RU" dirty="0" err="1" smtClean="0"/>
              <a:t>дискалькулией</a:t>
            </a:r>
            <a:r>
              <a:rPr lang="ru-RU" dirty="0" smtClean="0"/>
              <a:t> нарушений </a:t>
            </a:r>
            <a:r>
              <a:rPr lang="ru-RU" dirty="0" err="1" smtClean="0"/>
              <a:t>нозиса</a:t>
            </a:r>
            <a:r>
              <a:rPr lang="ru-RU" dirty="0" smtClean="0"/>
              <a:t> и </a:t>
            </a:r>
            <a:r>
              <a:rPr lang="ru-RU" dirty="0" err="1" smtClean="0"/>
              <a:t>праксиса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32036"/>
            <a:ext cx="3989070" cy="41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332656"/>
            <a:ext cx="4049600" cy="4320480"/>
          </a:xfrm>
        </p:spPr>
        <p:txBody>
          <a:bodyPr/>
          <a:lstStyle/>
          <a:p>
            <a:r>
              <a:rPr lang="ru-RU" dirty="0" smtClean="0"/>
              <a:t>Таким образом, </a:t>
            </a:r>
            <a:r>
              <a:rPr lang="ru-RU" dirty="0" err="1" smtClean="0"/>
              <a:t>гностико-практические</a:t>
            </a:r>
            <a:r>
              <a:rPr lang="ru-RU" dirty="0" smtClean="0"/>
              <a:t> нарушения можно рассматривать не как обязательный, а как возможный патогенетический фактор.</a:t>
            </a:r>
            <a:endParaRPr lang="ru-RU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48798"/>
            <a:ext cx="4347360" cy="330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2. Психологические концепции </a:t>
            </a:r>
            <a:r>
              <a:rPr lang="ru-RU" sz="2800" dirty="0" err="1" smtClean="0"/>
              <a:t>дискалькулии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4121608" cy="46634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являются наиболее многочисленными.</a:t>
            </a:r>
          </a:p>
          <a:p>
            <a:r>
              <a:rPr lang="ru-RU" dirty="0" smtClean="0"/>
              <a:t>Их сторонники связывают </a:t>
            </a:r>
            <a:r>
              <a:rPr lang="ru-RU" dirty="0" err="1" smtClean="0"/>
              <a:t>дискалькулию</a:t>
            </a:r>
            <a:r>
              <a:rPr lang="ru-RU" dirty="0" smtClean="0"/>
              <a:t>, как и другие проявления школьной неуспеваемости, с </a:t>
            </a:r>
            <a:r>
              <a:rPr lang="ru-RU" dirty="0" err="1" smtClean="0"/>
              <a:t>несформированностью</a:t>
            </a:r>
            <a:r>
              <a:rPr lang="ru-RU" dirty="0" smtClean="0"/>
              <a:t> </a:t>
            </a:r>
            <a:r>
              <a:rPr lang="ru-RU" dirty="0" err="1" smtClean="0"/>
              <a:t>мыслителных</a:t>
            </a:r>
            <a:r>
              <a:rPr lang="ru-RU" dirty="0" smtClean="0"/>
              <a:t> операций памяти, внимания, мышления (С.С. Мнухин, 1948; А.И. </a:t>
            </a:r>
            <a:r>
              <a:rPr lang="ru-RU" dirty="0" err="1" smtClean="0"/>
              <a:t>Кацитадзе</a:t>
            </a:r>
            <a:r>
              <a:rPr lang="ru-RU" dirty="0" smtClean="0"/>
              <a:t>, 1973; Г.М. Капустина, 1989; Л.С. Лебединская, 1983 и др.)</a:t>
            </a:r>
            <a:endParaRPr lang="ru-RU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042467"/>
            <a:ext cx="3368050" cy="33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 числу психических функций, лежащих в основе формирования навыка счета, относят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пространственные </a:t>
            </a:r>
            <a:r>
              <a:rPr lang="ru-RU" dirty="0" smtClean="0"/>
              <a:t>представления, </a:t>
            </a:r>
            <a:endParaRPr lang="ru-RU" dirty="0" smtClean="0"/>
          </a:p>
          <a:p>
            <a:r>
              <a:rPr lang="ru-RU" dirty="0" smtClean="0"/>
              <a:t>зрительно-моторную координацию,</a:t>
            </a:r>
          </a:p>
          <a:p>
            <a:r>
              <a:rPr lang="ru-RU" dirty="0" smtClean="0"/>
              <a:t>слухоречевую </a:t>
            </a:r>
            <a:r>
              <a:rPr lang="ru-RU" dirty="0" smtClean="0"/>
              <a:t>и зрительную </a:t>
            </a:r>
            <a:r>
              <a:rPr lang="ru-RU" dirty="0" smtClean="0"/>
              <a:t>память,</a:t>
            </a:r>
          </a:p>
          <a:p>
            <a:r>
              <a:rPr lang="ru-RU" dirty="0" smtClean="0"/>
              <a:t>оптико-пространственный </a:t>
            </a:r>
            <a:r>
              <a:rPr lang="ru-RU" dirty="0" err="1" smtClean="0"/>
              <a:t>гнозис</a:t>
            </a:r>
            <a:r>
              <a:rPr lang="ru-RU" dirty="0" smtClean="0"/>
              <a:t> и </a:t>
            </a:r>
            <a:r>
              <a:rPr lang="ru-RU" dirty="0" err="1" smtClean="0"/>
              <a:t>праксис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пальцевый</a:t>
            </a:r>
            <a:r>
              <a:rPr lang="ru-RU" dirty="0" smtClean="0"/>
              <a:t> </a:t>
            </a:r>
            <a:r>
              <a:rPr lang="ru-RU" dirty="0" err="1" smtClean="0"/>
              <a:t>гнозопраксис</a:t>
            </a:r>
            <a:r>
              <a:rPr lang="ru-RU" dirty="0" smtClean="0"/>
              <a:t>,</a:t>
            </a:r>
          </a:p>
          <a:p>
            <a:r>
              <a:rPr lang="ru-RU" dirty="0" smtClean="0"/>
              <a:t>моторику</a:t>
            </a:r>
            <a:r>
              <a:rPr lang="ru-RU" dirty="0" smtClean="0"/>
              <a:t>, </a:t>
            </a:r>
            <a:endParaRPr lang="ru-RU" dirty="0" smtClean="0"/>
          </a:p>
          <a:p>
            <a:r>
              <a:rPr lang="ru-RU" dirty="0" smtClean="0"/>
              <a:t>временные </a:t>
            </a:r>
            <a:r>
              <a:rPr lang="ru-RU" dirty="0" smtClean="0"/>
              <a:t>и количественные представления, </a:t>
            </a:r>
            <a:endParaRPr lang="ru-RU" dirty="0" smtClean="0"/>
          </a:p>
          <a:p>
            <a:r>
              <a:rPr lang="ru-RU" dirty="0" smtClean="0"/>
              <a:t>логические операции,</a:t>
            </a:r>
          </a:p>
          <a:p>
            <a:r>
              <a:rPr lang="ru-RU" dirty="0" smtClean="0"/>
              <a:t>восприятие </a:t>
            </a:r>
            <a:r>
              <a:rPr lang="ru-RU" dirty="0" smtClean="0"/>
              <a:t>и воспроизведение </a:t>
            </a:r>
            <a:r>
              <a:rPr lang="ru-RU" dirty="0" smtClean="0"/>
              <a:t>ритма,</a:t>
            </a:r>
          </a:p>
          <a:p>
            <a:r>
              <a:rPr lang="ru-RU" dirty="0" smtClean="0"/>
              <a:t>лексико-грамматический </a:t>
            </a:r>
            <a:r>
              <a:rPr lang="ru-RU" dirty="0" smtClean="0"/>
              <a:t>строй речи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333037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3. Нейропсихологические концепции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384376" cy="46634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них подчёркивается связь </a:t>
            </a:r>
            <a:r>
              <a:rPr lang="ru-RU" dirty="0" err="1" smtClean="0"/>
              <a:t>дискалькулии</a:t>
            </a:r>
            <a:r>
              <a:rPr lang="ru-RU" dirty="0" smtClean="0"/>
              <a:t> с </a:t>
            </a:r>
            <a:r>
              <a:rPr lang="ru-RU" dirty="0" err="1" smtClean="0"/>
              <a:t>несформированностью</a:t>
            </a:r>
            <a:r>
              <a:rPr lang="ru-RU" dirty="0" smtClean="0"/>
              <a:t> целого ряда речевых и неречевых психических функций (Ю.Г. Демьянов, В.А. Ковшиков, А. </a:t>
            </a:r>
            <a:r>
              <a:rPr lang="ru-RU" dirty="0" err="1" smtClean="0"/>
              <a:t>Гермаковска</a:t>
            </a:r>
            <a:r>
              <a:rPr lang="ru-RU" dirty="0" smtClean="0"/>
              <a:t>, Р.И. </a:t>
            </a:r>
            <a:r>
              <a:rPr lang="ru-RU" dirty="0" err="1" smtClean="0"/>
              <a:t>Лалаева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38411"/>
            <a:ext cx="4146426" cy="414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По данным А. </a:t>
            </a:r>
            <a:r>
              <a:rPr lang="ru-RU" sz="2800" dirty="0" err="1" smtClean="0">
                <a:effectLst/>
              </a:rPr>
              <a:t>Гермаковской</a:t>
            </a:r>
            <a:r>
              <a:rPr lang="ru-RU" sz="2800" dirty="0" smtClean="0">
                <a:effectLst/>
              </a:rPr>
              <a:t> у детей с </a:t>
            </a:r>
            <a:r>
              <a:rPr lang="ru-RU" sz="2800" dirty="0" err="1" smtClean="0">
                <a:effectLst/>
              </a:rPr>
              <a:t>дискалькулией</a:t>
            </a:r>
            <a:r>
              <a:rPr lang="ru-RU" sz="2800" dirty="0" smtClean="0">
                <a:effectLst/>
              </a:rPr>
              <a:t> наблюдается недостаточный уровень развития многих психических функций:</a:t>
            </a:r>
            <a:endParaRPr lang="ru-RU" sz="2800" dirty="0"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15616" y="1988840"/>
            <a:ext cx="7818072" cy="460851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</a:t>
            </a:r>
            <a:r>
              <a:rPr lang="ru-RU" dirty="0" smtClean="0"/>
              <a:t>имультанного анализа и синтеза, обеспечивающего овладение понятием числа, структурой письма;</a:t>
            </a:r>
          </a:p>
          <a:p>
            <a:r>
              <a:rPr lang="ru-RU" dirty="0" err="1" smtClean="0"/>
              <a:t>с</a:t>
            </a:r>
            <a:r>
              <a:rPr lang="ru-RU" dirty="0" err="1" smtClean="0"/>
              <a:t>укцессивного</a:t>
            </a:r>
            <a:r>
              <a:rPr lang="ru-RU" dirty="0" smtClean="0"/>
              <a:t> анализа и синтеза, являющегося предпосылкой в овладении порядковым (прямым и обратным) счётом и т. д.;</a:t>
            </a:r>
          </a:p>
          <a:p>
            <a:r>
              <a:rPr lang="ru-RU" dirty="0" smtClean="0"/>
              <a:t>л</a:t>
            </a:r>
            <a:r>
              <a:rPr lang="ru-RU" dirty="0" smtClean="0"/>
              <a:t>огических операций </a:t>
            </a:r>
            <a:r>
              <a:rPr lang="ru-RU" dirty="0" err="1" smtClean="0"/>
              <a:t>сериации</a:t>
            </a:r>
            <a:r>
              <a:rPr lang="ru-RU" dirty="0" smtClean="0"/>
              <a:t> и классификации;</a:t>
            </a:r>
          </a:p>
          <a:p>
            <a:r>
              <a:rPr lang="ru-RU" dirty="0" smtClean="0"/>
              <a:t>з</a:t>
            </a:r>
            <a:r>
              <a:rPr lang="ru-RU" dirty="0" smtClean="0"/>
              <a:t>рительно-пространственных функций;</a:t>
            </a:r>
          </a:p>
          <a:p>
            <a:r>
              <a:rPr lang="ru-RU" dirty="0" smtClean="0"/>
              <a:t>в</a:t>
            </a:r>
            <a:r>
              <a:rPr lang="ru-RU" dirty="0" smtClean="0"/>
              <a:t>ременных представлений;</a:t>
            </a:r>
          </a:p>
          <a:p>
            <a:r>
              <a:rPr lang="ru-RU" dirty="0" err="1" smtClean="0"/>
              <a:t>м</a:t>
            </a:r>
            <a:r>
              <a:rPr lang="ru-RU" dirty="0" err="1" smtClean="0"/>
              <a:t>нестических</a:t>
            </a:r>
            <a:r>
              <a:rPr lang="ru-RU" dirty="0" smtClean="0"/>
              <a:t> процессов;</a:t>
            </a:r>
          </a:p>
          <a:p>
            <a:r>
              <a:rPr lang="ru-RU" dirty="0" smtClean="0"/>
              <a:t>л</a:t>
            </a:r>
            <a:r>
              <a:rPr lang="ru-RU" dirty="0" smtClean="0"/>
              <a:t>ексико-грамматического строя речи и фонематических процессов;</a:t>
            </a:r>
          </a:p>
          <a:p>
            <a:r>
              <a:rPr lang="ru-RU" dirty="0" smtClean="0"/>
              <a:t>п</a:t>
            </a:r>
            <a:r>
              <a:rPr lang="ru-RU" dirty="0" smtClean="0"/>
              <a:t>роцессов чтения и письма.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354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 Классификация </a:t>
            </a:r>
            <a:r>
              <a:rPr lang="ru-RU" dirty="0" err="1" smtClean="0"/>
              <a:t>дискалькулий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1714500"/>
            <a:ext cx="7016441" cy="394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331640" y="332656"/>
            <a:ext cx="3657600" cy="46634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Исходя </a:t>
            </a:r>
            <a:r>
              <a:rPr lang="ru-RU" dirty="0" smtClean="0"/>
              <a:t>из анализа симптоматики и концептуальных подходов, выделяются различные </a:t>
            </a:r>
            <a:r>
              <a:rPr lang="ru-RU" b="1" dirty="0" smtClean="0"/>
              <a:t>классификации</a:t>
            </a:r>
            <a:r>
              <a:rPr lang="ru-RU" dirty="0" smtClean="0"/>
              <a:t> </a:t>
            </a:r>
            <a:r>
              <a:rPr lang="ru-RU" dirty="0" err="1" smtClean="0"/>
              <a:t>дискалькулии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73016"/>
            <a:ext cx="3657600" cy="243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 данным Е.Л. </a:t>
            </a:r>
            <a:r>
              <a:rPr lang="ru-RU" sz="2800" dirty="0" err="1" smtClean="0"/>
              <a:t>Григоренко</a:t>
            </a:r>
            <a:r>
              <a:rPr lang="ru-RU" sz="2800" dirty="0" smtClean="0"/>
              <a:t> выделяются следующие виды </a:t>
            </a:r>
            <a:r>
              <a:rPr lang="ru-RU" sz="2800" dirty="0" err="1" smtClean="0"/>
              <a:t>дискалькулий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15616" y="1628800"/>
            <a:ext cx="3873624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а</a:t>
            </a:r>
            <a:r>
              <a:rPr lang="ru-RU" dirty="0" err="1" smtClean="0"/>
              <a:t>рифмерия</a:t>
            </a:r>
            <a:endParaRPr lang="ru-RU" dirty="0" smtClean="0"/>
          </a:p>
          <a:p>
            <a:r>
              <a:rPr lang="ru-RU" dirty="0" smtClean="0"/>
              <a:t>ц</a:t>
            </a:r>
            <a:r>
              <a:rPr lang="ru-RU" dirty="0" smtClean="0"/>
              <a:t>ифровая </a:t>
            </a:r>
            <a:r>
              <a:rPr lang="ru-RU" dirty="0" smtClean="0"/>
              <a:t>алексия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о</a:t>
            </a:r>
            <a:r>
              <a:rPr lang="ru-RU" dirty="0" err="1" smtClean="0"/>
              <a:t>лигокалькулия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генерализованная</a:t>
            </a:r>
            <a:r>
              <a:rPr lang="ru-RU" dirty="0" smtClean="0"/>
              <a:t>) 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 smtClean="0"/>
              <a:t>ербальная</a:t>
            </a:r>
            <a:endParaRPr lang="ru-RU" dirty="0" smtClean="0"/>
          </a:p>
          <a:p>
            <a:r>
              <a:rPr lang="ru-RU" dirty="0" err="1" smtClean="0"/>
              <a:t>п</a:t>
            </a:r>
            <a:r>
              <a:rPr lang="ru-RU" dirty="0" err="1" smtClean="0"/>
              <a:t>рактогностическая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апраксическая</a:t>
            </a:r>
            <a:r>
              <a:rPr lang="ru-RU" dirty="0" smtClean="0"/>
              <a:t>) </a:t>
            </a:r>
          </a:p>
          <a:p>
            <a:r>
              <a:rPr lang="ru-RU" dirty="0" smtClean="0"/>
              <a:t>лексическая </a:t>
            </a:r>
            <a:r>
              <a:rPr lang="ru-RU" dirty="0" smtClean="0"/>
              <a:t>(</a:t>
            </a:r>
            <a:r>
              <a:rPr lang="ru-RU" dirty="0" smtClean="0"/>
              <a:t>цифровая)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 smtClean="0"/>
              <a:t>рафическая</a:t>
            </a:r>
            <a:endParaRPr lang="ru-RU" dirty="0" smtClean="0"/>
          </a:p>
          <a:p>
            <a:r>
              <a:rPr lang="ru-RU" dirty="0" err="1" smtClean="0"/>
              <a:t>и</a:t>
            </a:r>
            <a:r>
              <a:rPr lang="ru-RU" dirty="0" err="1" smtClean="0"/>
              <a:t>деогностическая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err="1" smtClean="0"/>
              <a:t>о</a:t>
            </a:r>
            <a:r>
              <a:rPr lang="ru-RU" dirty="0" err="1" smtClean="0"/>
              <a:t>перациональная</a:t>
            </a:r>
            <a:endParaRPr lang="ru-RU" dirty="0" smtClean="0"/>
          </a:p>
          <a:p>
            <a:r>
              <a:rPr lang="ru-RU" dirty="0" err="1" smtClean="0"/>
              <a:t>п</a:t>
            </a:r>
            <a:r>
              <a:rPr lang="ru-RU" dirty="0" err="1" smtClean="0"/>
              <a:t>севдодискалькулия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850" y="2636837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Арифмерия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124744"/>
            <a:ext cx="3977592" cy="50626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(</a:t>
            </a:r>
            <a:r>
              <a:rPr lang="ru-RU" dirty="0" smtClean="0"/>
              <a:t>неспособность оперировать числами) представляют собой расстройства, развивающиеся при отсутствии нарушений восприятия. Этот подтип описывает узких круг расстройств, связанных с нарушением процессуальных вычислительных способностей.</a:t>
            </a:r>
            <a:endParaRPr lang="ru-RU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80728"/>
            <a:ext cx="329352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Цифровая алексия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196752"/>
            <a:ext cx="3977592" cy="52565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(</a:t>
            </a:r>
            <a:r>
              <a:rPr lang="ru-RU" dirty="0" smtClean="0"/>
              <a:t>неспособность распознавать цифры) диагностируется у людей, не имеющих возможности правильно опознавать или записывать цифры. В большинстве случаев, цифровая алексия сопровождается словесной алексией (неспособностью распознавать буквы). Цифровая алексия также известна под названием </a:t>
            </a:r>
            <a:r>
              <a:rPr lang="ru-RU" dirty="0" err="1" smtClean="0"/>
              <a:t>афазическая</a:t>
            </a:r>
            <a:r>
              <a:rPr lang="ru-RU" dirty="0" smtClean="0"/>
              <a:t> </a:t>
            </a:r>
            <a:r>
              <a:rPr lang="ru-RU" dirty="0" err="1" smtClean="0"/>
              <a:t>акалькулия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44824"/>
            <a:ext cx="35283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Пространственная </a:t>
            </a:r>
            <a:r>
              <a:rPr lang="ru-RU" sz="2800" dirty="0" err="1" smtClean="0"/>
              <a:t>акалькулия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4680520" cy="5256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характеризуется </a:t>
            </a:r>
            <a:r>
              <a:rPr lang="ru-RU" dirty="0" smtClean="0"/>
              <a:t>затруднениями, возникающими у человека при восприятии или зрительной организации арифметических проблем.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Такой больной характеризуется </a:t>
            </a:r>
            <a:r>
              <a:rPr lang="ru-RU" dirty="0" smtClean="0"/>
              <a:t>тем, что, выполняя вычислительное действие, он игнорирует часть задания, написанную на правой стороне листа. Однако этот же больной способен с легкостью выполнить счетное действие в уме в случае восприятия задания на слух. Таким образом, оба расстройства (цифровая алексия и пространственная </a:t>
            </a:r>
            <a:r>
              <a:rPr lang="ru-RU" dirty="0" err="1" smtClean="0"/>
              <a:t>акалькулия</a:t>
            </a:r>
            <a:r>
              <a:rPr lang="ru-RU" dirty="0" smtClean="0"/>
              <a:t>) включают аспекты нарушения зрительного восприятия.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00808"/>
            <a:ext cx="2994298" cy="404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Олигокалькулия</a:t>
            </a:r>
            <a:r>
              <a:rPr lang="ru-RU" sz="2800" dirty="0" smtClean="0"/>
              <a:t> (</a:t>
            </a:r>
            <a:r>
              <a:rPr lang="ru-RU" sz="2800" dirty="0" err="1" smtClean="0"/>
              <a:t>генерализованная</a:t>
            </a:r>
            <a:r>
              <a:rPr lang="ru-RU" sz="2800" dirty="0" smtClean="0"/>
              <a:t>)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1196752"/>
            <a:ext cx="39055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представляет </a:t>
            </a:r>
            <a:r>
              <a:rPr lang="ru-RU" dirty="0" smtClean="0"/>
              <a:t>собой общую неспособность, вызывающую расстройство широкого спектра математических функций. </a:t>
            </a:r>
            <a:r>
              <a:rPr lang="ru-RU" dirty="0" err="1" smtClean="0"/>
              <a:t>Олигокалькулия</a:t>
            </a:r>
            <a:r>
              <a:rPr lang="ru-RU" dirty="0" smtClean="0"/>
              <a:t> часто сопровождается </a:t>
            </a:r>
            <a:r>
              <a:rPr lang="ru-RU" dirty="0" err="1" smtClean="0"/>
              <a:t>умственой</a:t>
            </a:r>
            <a:r>
              <a:rPr lang="ru-RU" dirty="0" smtClean="0"/>
              <a:t> отсталостью в то время как остальные формы </a:t>
            </a:r>
            <a:r>
              <a:rPr lang="ru-RU" dirty="0" err="1" smtClean="0"/>
              <a:t>дискалькулии</a:t>
            </a:r>
            <a:r>
              <a:rPr lang="ru-RU" dirty="0" smtClean="0"/>
              <a:t> </a:t>
            </a:r>
            <a:r>
              <a:rPr lang="ru-RU" dirty="0" smtClean="0"/>
              <a:t>развиваются при сохранном уровне интеллекта.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347864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Вербальная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052736"/>
            <a:ext cx="3977592" cy="55446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описывает </a:t>
            </a:r>
            <a:r>
              <a:rPr lang="ru-RU" dirty="0" smtClean="0"/>
              <a:t>случаи, когда вычислительные операции могут успешно выполняться, но при этом больной неспособен называть числа, символы, количества, понятия или математические операции. Одним из наиболее распространенных симптомов вербальной </a:t>
            </a:r>
            <a:r>
              <a:rPr lang="ru-RU" dirty="0" err="1" smtClean="0"/>
              <a:t>дискалькулии</a:t>
            </a:r>
            <a:r>
              <a:rPr lang="ru-RU" dirty="0" smtClean="0"/>
              <a:t> </a:t>
            </a:r>
            <a:r>
              <a:rPr lang="ru-RU" dirty="0" smtClean="0"/>
              <a:t>является неспособность к выполнению простой задачи пересчета.</a:t>
            </a:r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5689" y="1524000"/>
            <a:ext cx="3299921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7498080" cy="40907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Нарушение счета и счётных операций (</a:t>
            </a:r>
            <a:r>
              <a:rPr lang="ru-RU" sz="4400" b="1" dirty="0" err="1" smtClean="0">
                <a:solidFill>
                  <a:schemeClr val="tx1"/>
                </a:solidFill>
              </a:rPr>
              <a:t>акалькулии</a:t>
            </a:r>
            <a:r>
              <a:rPr lang="ru-RU" sz="4400" b="1" dirty="0" smtClean="0">
                <a:solidFill>
                  <a:schemeClr val="tx1"/>
                </a:solidFill>
              </a:rPr>
              <a:t>) у больных с локальными поражениями головного мозга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Практогностическая</a:t>
            </a:r>
            <a:r>
              <a:rPr lang="ru-RU" sz="2800" dirty="0" smtClean="0"/>
              <a:t> (</a:t>
            </a:r>
            <a:r>
              <a:rPr lang="ru-RU" sz="2800" dirty="0" err="1" smtClean="0"/>
              <a:t>апраксическая</a:t>
            </a:r>
            <a:r>
              <a:rPr lang="ru-RU" sz="2800" dirty="0" smtClean="0"/>
              <a:t>)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268760"/>
            <a:ext cx="4049600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характеризуется </a:t>
            </a:r>
            <a:r>
              <a:rPr lang="ru-RU" dirty="0" smtClean="0"/>
              <a:t>неспособностью к использованию абстрактных математических символов при выполнении операций с объектами. Такие больные неспособны пересчитать объекты или </a:t>
            </a:r>
            <a:r>
              <a:rPr lang="ru-RU" dirty="0" err="1" smtClean="0"/>
              <a:t>проранжировать</a:t>
            </a:r>
            <a:r>
              <a:rPr lang="ru-RU" dirty="0" smtClean="0"/>
              <a:t> объекты на основе их размеров, форм, пространственных характеристик или количества в группе.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35482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</a:t>
            </a:r>
            <a:r>
              <a:rPr lang="ru-RU" sz="2800" dirty="0" smtClean="0"/>
              <a:t>ексическая (цифровая)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268760"/>
            <a:ext cx="3977592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Неспособность </a:t>
            </a:r>
            <a:r>
              <a:rPr lang="ru-RU" dirty="0" smtClean="0"/>
              <a:t>к концептуализации арифметических функций, основанных на операциях с символами (например, плюсом и минусом), уравнений и математических выражений, является ведущим симптомом лексической или цифровой </a:t>
            </a:r>
            <a:r>
              <a:rPr lang="ru-RU" dirty="0" err="1" smtClean="0"/>
              <a:t>дискалькулии</a:t>
            </a:r>
            <a:r>
              <a:rPr lang="ru-RU" dirty="0" smtClean="0"/>
              <a:t> . </a:t>
            </a:r>
            <a:r>
              <a:rPr lang="ru-RU" dirty="0" smtClean="0"/>
              <a:t>Эта </a:t>
            </a:r>
            <a:r>
              <a:rPr lang="ru-RU" dirty="0" smtClean="0"/>
              <a:t>форма </a:t>
            </a:r>
            <a:r>
              <a:rPr lang="ru-RU" dirty="0" err="1" smtClean="0"/>
              <a:t>дискалькулии</a:t>
            </a:r>
            <a:r>
              <a:rPr lang="ru-RU" dirty="0" smtClean="0"/>
              <a:t> </a:t>
            </a:r>
            <a:r>
              <a:rPr lang="ru-RU" dirty="0" smtClean="0"/>
              <a:t>часто сочетается с другими типами неспособности </a:t>
            </a:r>
            <a:r>
              <a:rPr lang="ru-RU" dirty="0" smtClean="0"/>
              <a:t>к </a:t>
            </a:r>
            <a:r>
              <a:rPr lang="ru-RU" dirty="0" smtClean="0"/>
              <a:t>обучению </a:t>
            </a:r>
            <a:r>
              <a:rPr lang="ru-RU" dirty="0" smtClean="0"/>
              <a:t>Предполагается</a:t>
            </a:r>
            <a:r>
              <a:rPr lang="ru-RU" dirty="0" smtClean="0"/>
              <a:t>, что лексическая </a:t>
            </a:r>
            <a:r>
              <a:rPr lang="ru-RU" dirty="0" err="1" smtClean="0"/>
              <a:t>дискалькулия</a:t>
            </a:r>
            <a:r>
              <a:rPr lang="ru-RU" dirty="0" smtClean="0"/>
              <a:t> </a:t>
            </a:r>
            <a:r>
              <a:rPr lang="ru-RU" dirty="0" smtClean="0"/>
              <a:t>является результатом нарушения визуально-пространственных процессов.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Графическая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340768"/>
            <a:ext cx="3977592" cy="52565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характеризуется </a:t>
            </a:r>
            <a:r>
              <a:rPr lang="ru-RU" dirty="0" smtClean="0"/>
              <a:t>неспособностью конвертировать вербально предъявленную цифру в ее графический символ, заменить словесное представление чисел их символами или даже просто скопировать написанное число. Часто, однако, подобные люди способны конвертировать символическую репрезентацию числа в его словесную форму.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84784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Идеогностическая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24744"/>
            <a:ext cx="3657600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представляет </a:t>
            </a:r>
            <a:r>
              <a:rPr lang="ru-RU" dirty="0" smtClean="0"/>
              <a:t>собой неспособность к овладению основоположных математических понятий и их связей с другими понятиями. Например, страдающие </a:t>
            </a:r>
            <a:r>
              <a:rPr lang="ru-RU" dirty="0" err="1" smtClean="0"/>
              <a:t>идеогностической</a:t>
            </a:r>
            <a:r>
              <a:rPr lang="ru-RU" dirty="0" smtClean="0"/>
              <a:t> </a:t>
            </a:r>
            <a:r>
              <a:rPr lang="ru-RU" dirty="0" err="1" smtClean="0"/>
              <a:t>дискалькулией</a:t>
            </a:r>
            <a:r>
              <a:rPr lang="ru-RU" dirty="0" smtClean="0"/>
              <a:t> </a:t>
            </a:r>
            <a:r>
              <a:rPr lang="ru-RU" dirty="0" smtClean="0"/>
              <a:t>неспособны овладеть даже простыми операциями сложения.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052736"/>
            <a:ext cx="350155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Операциональная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340768"/>
            <a:ext cx="4049600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неспособность </a:t>
            </a:r>
            <a:r>
              <a:rPr lang="ru-RU" dirty="0" smtClean="0"/>
              <a:t>аккуратно применять математические операции. Найденные решения математических задач либо являются ошибочными в результате неправильного применения математических операций, либо, если решения правильны, являются случайным продуктом применения неадекватных математических операций. </a:t>
            </a:r>
            <a:r>
              <a:rPr lang="ru-RU" dirty="0" err="1" smtClean="0"/>
              <a:t>Операциональная</a:t>
            </a:r>
            <a:r>
              <a:rPr lang="ru-RU" dirty="0" smtClean="0"/>
              <a:t> </a:t>
            </a:r>
            <a:r>
              <a:rPr lang="ru-RU" dirty="0" err="1" smtClean="0"/>
              <a:t>дискалькулия</a:t>
            </a:r>
            <a:r>
              <a:rPr lang="ru-RU" dirty="0" smtClean="0"/>
              <a:t> </a:t>
            </a:r>
            <a:r>
              <a:rPr lang="ru-RU" dirty="0" smtClean="0"/>
              <a:t>считается наиболее </a:t>
            </a:r>
            <a:r>
              <a:rPr lang="ru-RU" dirty="0" err="1" smtClean="0"/>
              <a:t>труднодиагностируемой</a:t>
            </a:r>
            <a:r>
              <a:rPr lang="ru-RU" dirty="0" smtClean="0"/>
              <a:t>, поскольку логика, используемая больным при выполнении математических операций, является труднодоступной.</a:t>
            </a:r>
            <a:endParaRPr lang="ru-RU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871" y="1524000"/>
            <a:ext cx="350155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Псевдодискалькулия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9592" y="1268760"/>
            <a:ext cx="4193616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представляет </a:t>
            </a:r>
            <a:r>
              <a:rPr lang="ru-RU" dirty="0" smtClean="0"/>
              <a:t>собой недоразвитие математических способностей, возникающее в результате необразованности, отсутствия мотивации учиться, академического отставания или неадекватности обучающих программ. На поведенческом уровне </a:t>
            </a:r>
            <a:r>
              <a:rPr lang="ru-RU" dirty="0" err="1" smtClean="0"/>
              <a:t>псевдодискалькулия</a:t>
            </a:r>
            <a:r>
              <a:rPr lang="ru-RU" dirty="0" smtClean="0"/>
              <a:t> может проявляться в формах, сходных с </a:t>
            </a:r>
            <a:r>
              <a:rPr lang="ru-RU" dirty="0" err="1" smtClean="0"/>
              <a:t>акалькулией</a:t>
            </a:r>
            <a:r>
              <a:rPr lang="ru-RU" dirty="0" smtClean="0"/>
              <a:t> и </a:t>
            </a:r>
            <a:r>
              <a:rPr lang="ru-RU" dirty="0" err="1" smtClean="0"/>
              <a:t>дискалькулией</a:t>
            </a:r>
            <a:r>
              <a:rPr lang="ru-RU" dirty="0" smtClean="0"/>
              <a:t>, </a:t>
            </a:r>
            <a:r>
              <a:rPr lang="ru-RU" dirty="0" smtClean="0"/>
              <a:t>но при этом </a:t>
            </a:r>
            <a:r>
              <a:rPr lang="ru-RU" dirty="0" err="1" smtClean="0"/>
              <a:t>этиологически</a:t>
            </a:r>
            <a:r>
              <a:rPr lang="ru-RU" dirty="0" smtClean="0"/>
              <a:t> им не соответствовать, то есть не являться следствием травмы головного мозга или нарушений функционирования головного мозга, проявляющимися в процессе развития.</a:t>
            </a:r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850" y="2027237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L. </a:t>
            </a:r>
            <a:r>
              <a:rPr lang="ru-RU" sz="4000" dirty="0" err="1" smtClean="0"/>
              <a:t>Kosč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772816"/>
            <a:ext cx="3977592" cy="2769096"/>
          </a:xfrm>
        </p:spPr>
        <p:txBody>
          <a:bodyPr/>
          <a:lstStyle/>
          <a:p>
            <a:r>
              <a:rPr lang="ru-RU" dirty="0" smtClean="0"/>
              <a:t>вербальная,</a:t>
            </a:r>
          </a:p>
          <a:p>
            <a:r>
              <a:rPr lang="ru-RU" dirty="0" err="1" smtClean="0"/>
              <a:t>практогностическая</a:t>
            </a:r>
            <a:r>
              <a:rPr lang="ru-RU" dirty="0" smtClean="0"/>
              <a:t>, </a:t>
            </a:r>
            <a:endParaRPr lang="ru-RU" dirty="0" smtClean="0"/>
          </a:p>
          <a:p>
            <a:r>
              <a:rPr lang="ru-RU" dirty="0" err="1" smtClean="0"/>
              <a:t>дислексическая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графическая,</a:t>
            </a:r>
          </a:p>
          <a:p>
            <a:r>
              <a:rPr lang="ru-RU" dirty="0" err="1" smtClean="0"/>
              <a:t>операциональная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288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44824"/>
            <a:ext cx="7498080" cy="237626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Методика профилактики и коррекции </a:t>
            </a:r>
            <a:r>
              <a:rPr lang="ru-RU" sz="4400" b="1" dirty="0" err="1" smtClean="0">
                <a:solidFill>
                  <a:schemeClr val="tx1"/>
                </a:solidFill>
              </a:rPr>
              <a:t>дискалькулии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7498080" cy="3946768"/>
          </a:xfrm>
        </p:spPr>
        <p:txBody>
          <a:bodyPr>
            <a:normAutofit/>
          </a:bodyPr>
          <a:lstStyle/>
          <a:p>
            <a:r>
              <a:rPr lang="ru-RU" dirty="0" smtClean="0"/>
              <a:t>Профилактика </a:t>
            </a:r>
            <a:r>
              <a:rPr lang="ru-RU" dirty="0" err="1" smtClean="0"/>
              <a:t>дискалькулий</a:t>
            </a:r>
            <a:r>
              <a:rPr lang="ru-RU" dirty="0" smtClean="0"/>
              <a:t> у дошкольников с ЗПР </a:t>
            </a:r>
            <a:br>
              <a:rPr lang="ru-RU" dirty="0" smtClean="0"/>
            </a:br>
            <a:r>
              <a:rPr lang="ru-RU" dirty="0" smtClean="0"/>
              <a:t>(по С.Ю. Кондратенко)</a:t>
            </a:r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15616" y="476672"/>
            <a:ext cx="3977592" cy="571076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Профилактика</a:t>
            </a:r>
            <a:r>
              <a:rPr lang="ru-RU" dirty="0" smtClean="0"/>
              <a:t>, ранняя диагностика и коррекция нарушений счётных операций у детей имеет большое теоретическое и практическое значение, т.к. успешное овладение счётом и счётными операциями является одним из необходимых условий школьной успеваемости.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916832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Дискалькулия</a:t>
            </a:r>
            <a:r>
              <a:rPr lang="ru-RU" sz="2800" dirty="0" smtClean="0"/>
              <a:t> (лат. </a:t>
            </a:r>
            <a:r>
              <a:rPr lang="ru-RU" sz="2800" dirty="0" err="1" smtClean="0"/>
              <a:t>dis</a:t>
            </a:r>
            <a:r>
              <a:rPr lang="ru-RU" sz="2800" dirty="0" smtClean="0"/>
              <a:t> — отделение, </a:t>
            </a:r>
            <a:r>
              <a:rPr lang="ru-RU" sz="2800" dirty="0" err="1" smtClean="0"/>
              <a:t>calculia</a:t>
            </a:r>
            <a:r>
              <a:rPr lang="ru-RU" sz="2800" dirty="0" smtClean="0"/>
              <a:t> — счёт) — 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недоразвитие способностей к вычислительным операциям, патологическая затрудненность при выполнении вычислительных операций. 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88840"/>
            <a:ext cx="30188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700808"/>
            <a:ext cx="7498080" cy="329869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Факторы </a:t>
            </a:r>
            <a:r>
              <a:rPr lang="ru-RU" sz="4400" dirty="0" smtClean="0"/>
              <a:t>риска для каждого вида </a:t>
            </a:r>
            <a:r>
              <a:rPr lang="ru-RU" sz="4400" dirty="0" err="1" smtClean="0"/>
              <a:t>дискалькулии</a:t>
            </a:r>
            <a:r>
              <a:rPr lang="ru-RU" sz="4400" dirty="0" smtClean="0"/>
              <a:t> (по классификации L. </a:t>
            </a:r>
            <a:r>
              <a:rPr lang="ru-RU" sz="4400" dirty="0" err="1" smtClean="0"/>
              <a:t>Kosč</a:t>
            </a:r>
            <a:r>
              <a:rPr lang="ru-RU" sz="4400" dirty="0" smtClean="0"/>
              <a:t>):</a:t>
            </a:r>
            <a:endParaRPr lang="ru-RU" sz="44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Вербальная </a:t>
            </a:r>
            <a:r>
              <a:rPr lang="ru-RU" dirty="0" err="1" smtClean="0"/>
              <a:t>дискалькулия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3888432" cy="50013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нарушено словесное обозначение математических понятий, восприятие цвета, формы, </a:t>
            </a:r>
            <a:r>
              <a:rPr lang="ru-RU" dirty="0" smtClean="0"/>
              <a:t>величины;</a:t>
            </a:r>
          </a:p>
          <a:p>
            <a:r>
              <a:rPr lang="ru-RU" dirty="0" smtClean="0"/>
              <a:t>не </a:t>
            </a:r>
            <a:r>
              <a:rPr lang="ru-RU" dirty="0" smtClean="0"/>
              <a:t>сформированы количественные представления, пространственное восприятие, зрительная и слуховая память; </a:t>
            </a:r>
            <a:endParaRPr lang="ru-RU" dirty="0" smtClean="0"/>
          </a:p>
          <a:p>
            <a:r>
              <a:rPr lang="ru-RU" dirty="0" smtClean="0"/>
              <a:t>имеет </a:t>
            </a:r>
            <a:r>
              <a:rPr lang="ru-RU" dirty="0" smtClean="0"/>
              <a:t>место непонимание связи цифр, обозначающих число, с его вербальным обозначением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89040"/>
            <a:ext cx="334744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Практогностическая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928480" cy="46634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имеется расстройство системы счисления конкретных предметов и их </a:t>
            </a:r>
            <a:r>
              <a:rPr lang="ru-RU" dirty="0" smtClean="0"/>
              <a:t>символов;</a:t>
            </a:r>
          </a:p>
          <a:p>
            <a:r>
              <a:rPr lang="ru-RU" dirty="0" smtClean="0"/>
              <a:t>нарушены </a:t>
            </a:r>
            <a:r>
              <a:rPr lang="ru-RU" dirty="0" smtClean="0"/>
              <a:t>зрительно-пространственное восприятие, зрительная и слуховая память, зрительно-двигательная координация;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smtClean="0"/>
              <a:t>сформированы логические операции;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44824"/>
            <a:ext cx="213719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Дислексическая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4072496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нарушено чтение математических знаков, словесное обозначение математических понятий, восприятие цвета, формы, величины, количества, пространственное восприятие, зрительная и слуховая память, аналитико-синтетическая деятельность;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smtClean="0"/>
              <a:t>сформированы представления об образе математических </a:t>
            </a:r>
            <a:r>
              <a:rPr lang="ru-RU" dirty="0" smtClean="0"/>
              <a:t>знаков.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00808"/>
            <a:ext cx="2578560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Графическая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32040" y="692696"/>
            <a:ext cx="3744416" cy="583264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нарушены запись математических знаков и воспроизведение геометрических </a:t>
            </a:r>
            <a:r>
              <a:rPr lang="ru-RU" dirty="0" smtClean="0"/>
              <a:t>фигур,</a:t>
            </a:r>
          </a:p>
          <a:p>
            <a:r>
              <a:rPr lang="ru-RU" dirty="0" smtClean="0"/>
              <a:t>ручная моторика,</a:t>
            </a:r>
          </a:p>
          <a:p>
            <a:r>
              <a:rPr lang="ru-RU" dirty="0" smtClean="0"/>
              <a:t>зрительно-двигательная </a:t>
            </a:r>
            <a:r>
              <a:rPr lang="ru-RU" dirty="0" smtClean="0"/>
              <a:t>координация, </a:t>
            </a:r>
            <a:endParaRPr lang="ru-RU" dirty="0" smtClean="0"/>
          </a:p>
          <a:p>
            <a:r>
              <a:rPr lang="ru-RU" dirty="0" smtClean="0"/>
              <a:t>аналитико-синтетическая деятельность,</a:t>
            </a:r>
          </a:p>
          <a:p>
            <a:r>
              <a:rPr lang="ru-RU" dirty="0" smtClean="0"/>
              <a:t>пространственное </a:t>
            </a:r>
            <a:r>
              <a:rPr lang="ru-RU" dirty="0" smtClean="0"/>
              <a:t>восприятие, </a:t>
            </a:r>
            <a:endParaRPr lang="ru-RU" dirty="0" smtClean="0"/>
          </a:p>
          <a:p>
            <a:r>
              <a:rPr lang="ru-RU" dirty="0" smtClean="0"/>
              <a:t>зрительная память,</a:t>
            </a:r>
          </a:p>
          <a:p>
            <a:r>
              <a:rPr lang="ru-RU" dirty="0" smtClean="0"/>
              <a:t>представления </a:t>
            </a:r>
            <a:r>
              <a:rPr lang="ru-RU" dirty="0" smtClean="0"/>
              <a:t>о форме, величине, математической </a:t>
            </a:r>
            <a:r>
              <a:rPr lang="ru-RU" dirty="0" smtClean="0"/>
              <a:t>символике.</a:t>
            </a:r>
            <a:endParaRPr lang="ru-RU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84984"/>
            <a:ext cx="318124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Операциональная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16016" y="1484784"/>
            <a:ext cx="4104456" cy="50013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имеет место непонимание математической терминологии, текстов задач;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smtClean="0"/>
              <a:t>сформированы логические, математические </a:t>
            </a:r>
            <a:r>
              <a:rPr lang="ru-RU" dirty="0" smtClean="0"/>
              <a:t>операции;</a:t>
            </a:r>
          </a:p>
          <a:p>
            <a:r>
              <a:rPr lang="ru-RU" dirty="0" smtClean="0"/>
              <a:t>нарушены </a:t>
            </a:r>
            <a:r>
              <a:rPr lang="ru-RU" dirty="0" smtClean="0"/>
              <a:t>восприятие количества, аналитико-синтетическая деятельность, зрительная и слуховая память, лексико-грамматический строй речи.</a:t>
            </a:r>
            <a:endParaRPr lang="ru-RU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96952"/>
            <a:ext cx="289472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В основу логопедической работы </a:t>
            </a:r>
            <a:r>
              <a:rPr lang="ru-RU" sz="2800" dirty="0" smtClean="0"/>
              <a:t>по профилактике </a:t>
            </a:r>
            <a:r>
              <a:rPr lang="ru-RU" sz="2800" dirty="0" err="1" smtClean="0"/>
              <a:t>дискалькулий</a:t>
            </a:r>
            <a:r>
              <a:rPr lang="ru-RU" sz="2800" dirty="0" smtClean="0"/>
              <a:t> положены </a:t>
            </a:r>
            <a:r>
              <a:rPr lang="ru-RU" sz="2800" dirty="0" smtClean="0"/>
              <a:t>следующие принципы: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4824536" cy="46634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связи знаний и умений с </a:t>
            </a:r>
            <a:r>
              <a:rPr lang="ru-RU" dirty="0" smtClean="0"/>
              <a:t>жизнью;</a:t>
            </a:r>
          </a:p>
          <a:p>
            <a:r>
              <a:rPr lang="ru-RU" dirty="0" smtClean="0"/>
              <a:t>научности </a:t>
            </a:r>
            <a:r>
              <a:rPr lang="ru-RU" dirty="0" smtClean="0"/>
              <a:t>и доступности; системности и </a:t>
            </a:r>
            <a:r>
              <a:rPr lang="ru-RU" dirty="0" smtClean="0"/>
              <a:t>последовательности;</a:t>
            </a:r>
          </a:p>
          <a:p>
            <a:r>
              <a:rPr lang="ru-RU" dirty="0" smtClean="0"/>
              <a:t>развивающего </a:t>
            </a:r>
            <a:r>
              <a:rPr lang="ru-RU" dirty="0" smtClean="0"/>
              <a:t>и воспитывающего обучения; </a:t>
            </a:r>
            <a:endParaRPr lang="ru-RU" dirty="0" smtClean="0"/>
          </a:p>
          <a:p>
            <a:r>
              <a:rPr lang="ru-RU" dirty="0" smtClean="0"/>
              <a:t>активности </a:t>
            </a:r>
            <a:r>
              <a:rPr lang="ru-RU" dirty="0" smtClean="0"/>
              <a:t>и самостоятельности; всесторонности и гармоничности развития детей и др.</a:t>
            </a:r>
            <a:endParaRPr lang="ru-RU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178844"/>
            <a:ext cx="3354387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Методы логопедической работы по профилактике </a:t>
            </a:r>
            <a:r>
              <a:rPr lang="ru-RU" sz="2800" dirty="0" err="1" smtClean="0"/>
              <a:t>дискалькулий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практические,</a:t>
            </a:r>
          </a:p>
          <a:p>
            <a:r>
              <a:rPr lang="ru-RU" dirty="0" smtClean="0"/>
              <a:t>н</a:t>
            </a:r>
            <a:r>
              <a:rPr lang="ru-RU" dirty="0" smtClean="0"/>
              <a:t>аглядные,</a:t>
            </a:r>
          </a:p>
          <a:p>
            <a:r>
              <a:rPr lang="ru-RU" dirty="0" smtClean="0"/>
              <a:t>с</a:t>
            </a:r>
            <a:r>
              <a:rPr lang="ru-RU" dirty="0" smtClean="0"/>
              <a:t>ловесные.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068960"/>
            <a:ext cx="4248472" cy="31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Практические методы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необходимо направить на организацию и активизацию практической деятельности детей со счетным материалом. Это упражнения (речевые, игровые, подражательно-исполнительского и конструктивного характера), целенаправленные действия с различным дидактическим материалом, создание условий для применения счетных навыков в быту, игре, труде и в общении.</a:t>
            </a:r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3" y="1700808"/>
            <a:ext cx="292352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Наглядно-практический метод моделирования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9592" y="1524000"/>
            <a:ext cx="4193616" cy="466344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	представляет </a:t>
            </a:r>
            <a:r>
              <a:rPr lang="ru-RU" dirty="0" smtClean="0"/>
              <a:t>собой конструирование модели и использование ее для формирования представлений о свойствах объектов и структуре их взаимоотношений. Для этого дошкольникам </a:t>
            </a:r>
            <a:r>
              <a:rPr lang="ru-RU" dirty="0" smtClean="0"/>
              <a:t>предлагаются </a:t>
            </a:r>
            <a:r>
              <a:rPr lang="ru-RU" dirty="0" smtClean="0"/>
              <a:t>предметные модели (конструкция из реальных предметов), предметно-схематические модели (конструкции из предметов-заместителей и графических знаков), графические модели (схемы, рисунки и т. д.). Таким образом, действия замещения и моделирования </a:t>
            </a:r>
            <a:r>
              <a:rPr lang="ru-RU" dirty="0" smtClean="0"/>
              <a:t>являются </a:t>
            </a:r>
            <a:r>
              <a:rPr lang="ru-RU" dirty="0" smtClean="0"/>
              <a:t>основой формирования познавательных способностей.</a:t>
            </a:r>
            <a:endParaRPr lang="ru-RU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789040"/>
            <a:ext cx="3414617" cy="22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Акалькулия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977592" cy="46634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трудности, приобретенные во взрослом возрасте человеком, который ранее не испытывал никаких трудностей при выполнении вычислительных операций и который сохраняет общие умственные способности. </a:t>
            </a:r>
          </a:p>
          <a:p>
            <a:r>
              <a:rPr lang="ru-RU" dirty="0" err="1" smtClean="0"/>
              <a:t>Акалькулия</a:t>
            </a:r>
            <a:r>
              <a:rPr lang="ru-RU" dirty="0" smtClean="0"/>
              <a:t> часто сопутствует сложным неврологическим заболеваниям (например, болезни Альцгеймера). 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060848"/>
            <a:ext cx="333037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Словесные методы обучения: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6056" y="1628800"/>
            <a:ext cx="3657600" cy="46634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рассказывание детей, отражающее в связной речи сложившиеся </a:t>
            </a:r>
            <a:r>
              <a:rPr lang="ru-RU" dirty="0" smtClean="0"/>
              <a:t>представления,</a:t>
            </a:r>
          </a:p>
          <a:p>
            <a:r>
              <a:rPr lang="ru-RU" dirty="0" smtClean="0"/>
              <a:t>рассказ учителя-логопеда,</a:t>
            </a:r>
          </a:p>
          <a:p>
            <a:r>
              <a:rPr lang="ru-RU" dirty="0" smtClean="0"/>
              <a:t>предварительная</a:t>
            </a:r>
            <a:r>
              <a:rPr lang="ru-RU" dirty="0" smtClean="0"/>
              <a:t>, обобщающая беседа, вопросы, </a:t>
            </a:r>
            <a:endParaRPr lang="ru-RU" dirty="0" smtClean="0"/>
          </a:p>
          <a:p>
            <a:r>
              <a:rPr lang="ru-RU" dirty="0" smtClean="0"/>
              <a:t>пояснение </a:t>
            </a:r>
            <a:r>
              <a:rPr lang="ru-RU" dirty="0" smtClean="0"/>
              <a:t>и </a:t>
            </a:r>
            <a:r>
              <a:rPr lang="ru-RU" dirty="0" smtClean="0"/>
              <a:t>объяснение,</a:t>
            </a:r>
          </a:p>
          <a:p>
            <a:r>
              <a:rPr lang="ru-RU" dirty="0" smtClean="0"/>
              <a:t>самооценка </a:t>
            </a:r>
            <a:r>
              <a:rPr lang="ru-RU" dirty="0" smtClean="0"/>
              <a:t>и т. д.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988840"/>
            <a:ext cx="308734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Методика логопедической работы по профилактике </a:t>
            </a:r>
            <a:r>
              <a:rPr lang="ru-RU" sz="2800" dirty="0" err="1" smtClean="0"/>
              <a:t>дискалькулии</a:t>
            </a:r>
            <a:r>
              <a:rPr lang="ru-RU" sz="2800" dirty="0" smtClean="0"/>
              <a:t> у дошкольников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1556792"/>
            <a:ext cx="3801616" cy="507335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	основывается </a:t>
            </a:r>
            <a:r>
              <a:rPr lang="ru-RU" dirty="0" smtClean="0"/>
              <a:t>на комплексном подходе, который включает в себя</a:t>
            </a:r>
            <a:r>
              <a:rPr lang="ru-RU" dirty="0" smtClean="0"/>
              <a:t>:</a:t>
            </a:r>
            <a:endParaRPr lang="ru-RU" dirty="0" smtClean="0"/>
          </a:p>
          <a:p>
            <a:r>
              <a:rPr lang="ru-RU" dirty="0" smtClean="0"/>
              <a:t>изучение </a:t>
            </a:r>
            <a:r>
              <a:rPr lang="ru-RU" dirty="0" smtClean="0"/>
              <a:t>формирования счетной деятельности у детей </a:t>
            </a:r>
          </a:p>
          <a:p>
            <a:r>
              <a:rPr lang="ru-RU" dirty="0" smtClean="0"/>
              <a:t>специальную </a:t>
            </a:r>
            <a:r>
              <a:rPr lang="ru-RU" dirty="0" smtClean="0"/>
              <a:t>организацию пространственно-развивающей среды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знакомство </a:t>
            </a:r>
            <a:r>
              <a:rPr lang="ru-RU" dirty="0" smtClean="0"/>
              <a:t>детей с природным и рукотворным материалом и использование его в процессе активной предметно-практической деятельности и игре, проведение обучающих игр с математическим содержанием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общение </a:t>
            </a:r>
            <a:r>
              <a:rPr lang="ru-RU" dirty="0" smtClean="0"/>
              <a:t>взрослого с ребенком в процессе формирования счетной деятельности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взаимодействие </a:t>
            </a:r>
            <a:r>
              <a:rPr lang="ru-RU" dirty="0" smtClean="0"/>
              <a:t>всех взрослых - участников образовательного процесса (учитель-логопед, учитель-дефектолог, воспитатели, музыкальный руководитель, педагоги дополнительного образования) с целью координации работы.</a:t>
            </a:r>
            <a:endParaRPr lang="ru-RU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150" y="1570037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476672"/>
            <a:ext cx="4104456" cy="571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Такой </a:t>
            </a:r>
            <a:r>
              <a:rPr lang="ru-RU" dirty="0" smtClean="0"/>
              <a:t>подход предполагает интеграцию счетной деятельности в различные виды занятий: по развитию и коррекция речи, в игровые, ИЗО, конструктивные, трудовые, музыкальные, учебные и др.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140968"/>
            <a:ext cx="340614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 smtClean="0"/>
              <a:t>ходе коррекционной </a:t>
            </a:r>
            <a:r>
              <a:rPr lang="ru-RU" sz="2800" dirty="0" smtClean="0"/>
              <a:t>работы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1124744"/>
            <a:ext cx="3905584" cy="532859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целесообразно использовать индивидуальные и подгрупповые формы работы: экскурсии и наблюдения, ознакомление с литературными произведениями, игры (с природным материалом, с сенсорными эталонами, конструктивные, на развитие ритмической способности, пальчиковые, с образными игрушками, сюжетно-ролевые, музыкально-дидактические, логические со знаково-символическим материалом - цифрами, кубиками, пиктограммами и т. д.), упражнения с иллюстративным материалом (фотографии, картины) и др.</a:t>
            </a:r>
            <a:endParaRPr lang="ru-RU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132856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548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Направления и содержание коррекционно-педагогической работы </a:t>
            </a:r>
            <a:r>
              <a:rPr lang="ru-RU" sz="3600" dirty="0" smtClean="0"/>
              <a:t>по </a:t>
            </a:r>
            <a:r>
              <a:rPr lang="ru-RU" sz="3600" dirty="0" smtClean="0"/>
              <a:t>профилактике </a:t>
            </a:r>
            <a:r>
              <a:rPr lang="ru-RU" sz="3600" dirty="0" err="1" smtClean="0"/>
              <a:t>дискалькулии</a:t>
            </a:r>
            <a:r>
              <a:rPr lang="ru-RU" sz="3600" dirty="0" smtClean="0"/>
              <a:t> у младших </a:t>
            </a:r>
            <a:r>
              <a:rPr lang="ru-RU" sz="3600" dirty="0" smtClean="0"/>
              <a:t>школьников с нарушениями речи</a:t>
            </a:r>
            <a:br>
              <a:rPr lang="ru-RU" sz="3600" dirty="0" smtClean="0"/>
            </a:br>
            <a:r>
              <a:rPr lang="ru-RU" sz="3600" dirty="0" smtClean="0"/>
              <a:t>(по Е.А. Афанасьевой, 2009)</a:t>
            </a:r>
            <a:endParaRPr lang="ru-RU" sz="36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Диагностика когнитивной и речевой сферы учащихся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87624" y="1524000"/>
            <a:ext cx="4392488" cy="500134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	Цель: выявить </a:t>
            </a:r>
            <a:r>
              <a:rPr lang="ru-RU" dirty="0" smtClean="0"/>
              <a:t>факторы риска, </a:t>
            </a:r>
            <a:r>
              <a:rPr lang="ru-RU" dirty="0" smtClean="0"/>
              <a:t>обусловливающих </a:t>
            </a:r>
            <a:r>
              <a:rPr lang="ru-RU" dirty="0" smtClean="0"/>
              <a:t>возникновение определённого вида </a:t>
            </a:r>
            <a:r>
              <a:rPr lang="ru-RU" dirty="0" err="1" smtClean="0"/>
              <a:t>дискалькулии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Пробы </a:t>
            </a:r>
            <a:r>
              <a:rPr lang="ru-RU" dirty="0" smtClean="0"/>
              <a:t>включают задания на исследование особенностей: </a:t>
            </a:r>
          </a:p>
          <a:p>
            <a:r>
              <a:rPr lang="ru-RU" dirty="0" smtClean="0"/>
              <a:t>зрительного </a:t>
            </a:r>
            <a:r>
              <a:rPr lang="ru-RU" dirty="0" smtClean="0"/>
              <a:t>восприятия (предметный </a:t>
            </a:r>
            <a:r>
              <a:rPr lang="ru-RU" dirty="0" err="1" smtClean="0"/>
              <a:t>гнозис</a:t>
            </a:r>
            <a:r>
              <a:rPr lang="ru-RU" dirty="0" smtClean="0"/>
              <a:t>, цифровой </a:t>
            </a:r>
            <a:r>
              <a:rPr lang="ru-RU" dirty="0" err="1" smtClean="0"/>
              <a:t>гнозис</a:t>
            </a:r>
            <a:r>
              <a:rPr lang="ru-RU" dirty="0" smtClean="0"/>
              <a:t>); </a:t>
            </a:r>
          </a:p>
          <a:p>
            <a:r>
              <a:rPr lang="ru-RU" dirty="0" smtClean="0"/>
              <a:t>речеслуховой </a:t>
            </a:r>
            <a:r>
              <a:rPr lang="ru-RU" dirty="0" smtClean="0"/>
              <a:t>и зрительной памяти; </a:t>
            </a:r>
          </a:p>
          <a:p>
            <a:r>
              <a:rPr lang="ru-RU" dirty="0" smtClean="0"/>
              <a:t>ручной </a:t>
            </a:r>
            <a:r>
              <a:rPr lang="ru-RU" dirty="0" smtClean="0"/>
              <a:t>моторики и пальцевого </a:t>
            </a:r>
            <a:r>
              <a:rPr lang="ru-RU" dirty="0" err="1" smtClean="0"/>
              <a:t>гнозопраксиса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восприятия </a:t>
            </a:r>
            <a:r>
              <a:rPr lang="ru-RU" dirty="0" smtClean="0"/>
              <a:t>и воспроизведение ритма; </a:t>
            </a:r>
          </a:p>
          <a:p>
            <a:r>
              <a:rPr lang="ru-RU" dirty="0" smtClean="0"/>
              <a:t>пространственного мышления;</a:t>
            </a:r>
          </a:p>
          <a:p>
            <a:r>
              <a:rPr lang="ru-RU" dirty="0" smtClean="0"/>
              <a:t>логического </a:t>
            </a:r>
            <a:r>
              <a:rPr lang="ru-RU" dirty="0" smtClean="0"/>
              <a:t>и вербального мышления; </a:t>
            </a:r>
          </a:p>
          <a:p>
            <a:r>
              <a:rPr lang="ru-RU" dirty="0" smtClean="0"/>
              <a:t>усвоения </a:t>
            </a:r>
            <a:r>
              <a:rPr lang="ru-RU" dirty="0" smtClean="0"/>
              <a:t>счётных </a:t>
            </a:r>
            <a:r>
              <a:rPr lang="ru-RU" dirty="0" smtClean="0"/>
              <a:t>операций;</a:t>
            </a:r>
          </a:p>
          <a:p>
            <a:r>
              <a:rPr lang="ru-RU" dirty="0" smtClean="0"/>
              <a:t>математического </a:t>
            </a:r>
            <a:r>
              <a:rPr lang="ru-RU" dirty="0" smtClean="0"/>
              <a:t>словаря.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700808"/>
            <a:ext cx="2596189" cy="386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99412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Развитие зрительной и слуховой памяти (профилактика всех форм </a:t>
            </a:r>
            <a:r>
              <a:rPr lang="ru-RU" sz="2800" dirty="0" err="1" smtClean="0"/>
              <a:t>дискалькулии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340768"/>
            <a:ext cx="7962088" cy="532859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Развивать объём кратковременной </a:t>
            </a:r>
            <a:r>
              <a:rPr lang="ru-RU" dirty="0" smtClean="0"/>
              <a:t>памяти</a:t>
            </a:r>
          </a:p>
          <a:p>
            <a:r>
              <a:rPr lang="ru-RU" dirty="0" smtClean="0"/>
              <a:t>Формировать </a:t>
            </a:r>
            <a:r>
              <a:rPr lang="ru-RU" dirty="0" smtClean="0"/>
              <a:t>память на линейный ряд </a:t>
            </a:r>
            <a:endParaRPr lang="ru-RU" dirty="0" smtClean="0"/>
          </a:p>
          <a:p>
            <a:r>
              <a:rPr lang="ru-RU" dirty="0" smtClean="0"/>
              <a:t>Формировать </a:t>
            </a:r>
            <a:r>
              <a:rPr lang="ru-RU" dirty="0" smtClean="0"/>
              <a:t>начальные навыки дифференцированной </a:t>
            </a:r>
            <a:r>
              <a:rPr lang="ru-RU" dirty="0" smtClean="0"/>
              <a:t>памяти</a:t>
            </a:r>
          </a:p>
          <a:p>
            <a:r>
              <a:rPr lang="ru-RU" dirty="0" smtClean="0"/>
              <a:t>Зрительная память. Запоминать </a:t>
            </a:r>
            <a:r>
              <a:rPr lang="ru-RU" dirty="0" smtClean="0"/>
              <a:t>с первого предъявления и находить картинки среди фоновых. </a:t>
            </a:r>
            <a:r>
              <a:rPr lang="ru-RU" dirty="0" smtClean="0"/>
              <a:t>Запоминать </a:t>
            </a:r>
            <a:r>
              <a:rPr lang="ru-RU" dirty="0" smtClean="0"/>
              <a:t>предметы в показанной последовательности и назывании их в этом порядке/среди </a:t>
            </a:r>
            <a:r>
              <a:rPr lang="ru-RU" dirty="0" smtClean="0"/>
              <a:t>фоновых.</a:t>
            </a:r>
          </a:p>
          <a:p>
            <a:r>
              <a:rPr lang="ru-RU" dirty="0" smtClean="0"/>
              <a:t>Линейная память. Восстанавливать </a:t>
            </a:r>
            <a:r>
              <a:rPr lang="ru-RU" dirty="0" smtClean="0"/>
              <a:t>заданный ряд «Чего не стало?», «Что изменилось?». </a:t>
            </a:r>
            <a:endParaRPr lang="ru-RU" dirty="0" smtClean="0"/>
          </a:p>
          <a:p>
            <a:r>
              <a:rPr lang="ru-RU" dirty="0" smtClean="0"/>
              <a:t>Конструктивная </a:t>
            </a:r>
            <a:r>
              <a:rPr lang="ru-RU" dirty="0" smtClean="0"/>
              <a:t>зрительная память </a:t>
            </a:r>
            <a:r>
              <a:rPr lang="ru-RU" dirty="0" smtClean="0"/>
              <a:t>. «</a:t>
            </a:r>
            <a:r>
              <a:rPr lang="ru-RU" dirty="0" smtClean="0"/>
              <a:t>Запомни и выложи» (цифры, буквы, геометрические фигуры) </a:t>
            </a:r>
            <a:endParaRPr lang="ru-RU" dirty="0" smtClean="0"/>
          </a:p>
          <a:p>
            <a:r>
              <a:rPr lang="ru-RU" dirty="0" smtClean="0"/>
              <a:t>Слуховая память. </a:t>
            </a:r>
            <a:r>
              <a:rPr lang="ru-RU" dirty="0" smtClean="0"/>
              <a:t>Воспроизводить различные неречевые ритмические контуры (постукивание, похлопывание и т.д.) «Хлопай так же, как я», «Кто забивает гвозди?», «Копилка» (методика М. </a:t>
            </a:r>
            <a:r>
              <a:rPr lang="ru-RU" dirty="0" err="1" smtClean="0"/>
              <a:t>Фидлер</a:t>
            </a:r>
            <a:r>
              <a:rPr lang="ru-RU" dirty="0" smtClean="0"/>
              <a:t>). Запоминать линейный порядок слов, обусловленных ситуацией и необусловленных. Запоминать в заданном порядке слова и показывать соответствующие им предметы в данной последовательности /среди фоновых/ «Запомни и найди», «Покажи в том порядке, как запомнил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Линейная память. Запоминать </a:t>
            </a:r>
            <a:r>
              <a:rPr lang="ru-RU" dirty="0" smtClean="0"/>
              <a:t>ряд слов, цифр, находить изменения в ряду «Что изменилось?», «Повторение слов и цифр» (А. Р. </a:t>
            </a:r>
            <a:r>
              <a:rPr lang="ru-RU" dirty="0" err="1" smtClean="0"/>
              <a:t>Лурия</a:t>
            </a:r>
            <a:r>
              <a:rPr lang="ru-RU" dirty="0" smtClean="0"/>
              <a:t>) </a:t>
            </a:r>
            <a:endParaRPr lang="ru-RU" dirty="0" smtClean="0"/>
          </a:p>
          <a:p>
            <a:r>
              <a:rPr lang="ru-RU" dirty="0" smtClean="0"/>
              <a:t>Дифференцированная </a:t>
            </a:r>
            <a:r>
              <a:rPr lang="ru-RU" dirty="0" smtClean="0"/>
              <a:t>память: «Что запомнил вначале, а что запомнил потом?»</a:t>
            </a:r>
            <a:endParaRPr lang="ru-RU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86210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Развитие </a:t>
            </a:r>
            <a:r>
              <a:rPr lang="ru-RU" sz="2800" dirty="0" smtClean="0"/>
              <a:t>зрительно восприятия (профилактика вербальной, </a:t>
            </a:r>
            <a:r>
              <a:rPr lang="ru-RU" sz="2800" dirty="0" err="1" smtClean="0"/>
              <a:t>практогностической</a:t>
            </a:r>
            <a:r>
              <a:rPr lang="ru-RU" sz="2800" dirty="0" smtClean="0"/>
              <a:t>, графической, </a:t>
            </a:r>
            <a:r>
              <a:rPr lang="ru-RU" sz="2800" dirty="0" err="1" smtClean="0"/>
              <a:t>дислексической</a:t>
            </a:r>
            <a:r>
              <a:rPr lang="ru-RU" sz="2800" dirty="0" smtClean="0"/>
              <a:t> </a:t>
            </a:r>
            <a:r>
              <a:rPr lang="ru-RU" sz="2800" dirty="0" err="1" smtClean="0"/>
              <a:t>дискалькулии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348880"/>
            <a:ext cx="7890080" cy="424847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Формировать </a:t>
            </a:r>
            <a:r>
              <a:rPr lang="ru-RU" dirty="0" smtClean="0"/>
              <a:t>зрительный </a:t>
            </a:r>
            <a:r>
              <a:rPr lang="ru-RU" dirty="0" err="1" smtClean="0"/>
              <a:t>гнозис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Дифференциация </a:t>
            </a:r>
            <a:r>
              <a:rPr lang="ru-RU" dirty="0" smtClean="0"/>
              <a:t>сходных зрительных образов и их различий по цвету, форме, величине </a:t>
            </a:r>
            <a:endParaRPr lang="ru-RU" dirty="0" smtClean="0"/>
          </a:p>
          <a:p>
            <a:r>
              <a:rPr lang="ru-RU" dirty="0" smtClean="0"/>
              <a:t>Узнавать </a:t>
            </a:r>
            <a:r>
              <a:rPr lang="ru-RU" dirty="0" smtClean="0"/>
              <a:t>изображения предметов: в цветном, силуэтном, контурном (непрерывные линии, пунктир, пунктир с </a:t>
            </a:r>
            <a:r>
              <a:rPr lang="ru-RU" dirty="0" smtClean="0"/>
              <a:t>точкой),  «</a:t>
            </a:r>
            <a:r>
              <a:rPr lang="ru-RU" dirty="0" smtClean="0"/>
              <a:t>зашумлённом» (изображение не совпадает с линиями/ </a:t>
            </a:r>
            <a:r>
              <a:rPr lang="ru-RU" dirty="0" smtClean="0"/>
              <a:t>линии </a:t>
            </a:r>
            <a:r>
              <a:rPr lang="ru-RU" dirty="0" smtClean="0"/>
              <a:t>совпадают с рисунком) изображении. </a:t>
            </a:r>
            <a:endParaRPr lang="ru-RU" dirty="0" smtClean="0"/>
          </a:p>
          <a:p>
            <a:r>
              <a:rPr lang="ru-RU" dirty="0" smtClean="0"/>
              <a:t>Узнавать </a:t>
            </a:r>
            <a:r>
              <a:rPr lang="ru-RU" dirty="0" smtClean="0"/>
              <a:t>изображения наложенные друг на друга (фигуры </a:t>
            </a:r>
            <a:r>
              <a:rPr lang="ru-RU" dirty="0" err="1" smtClean="0"/>
              <a:t>Попельрейтра</a:t>
            </a:r>
            <a:r>
              <a:rPr lang="ru-RU" dirty="0" smtClean="0"/>
              <a:t>). </a:t>
            </a:r>
            <a:endParaRPr lang="ru-RU" dirty="0" smtClean="0"/>
          </a:p>
          <a:p>
            <a:r>
              <a:rPr lang="ru-RU" dirty="0" smtClean="0"/>
              <a:t>Прослеживать </a:t>
            </a:r>
            <a:r>
              <a:rPr lang="ru-RU" dirty="0" smtClean="0"/>
              <a:t>пальцем, взглядом путь от одного предмета к другому: «Дорожки», задания в альбоме «Математическая мозаика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Определять </a:t>
            </a:r>
            <a:r>
              <a:rPr lang="ru-RU" dirty="0" smtClean="0"/>
              <a:t>в двух рисунках недостающий/лишний элемент: «Что изменилось». </a:t>
            </a:r>
            <a:endParaRPr lang="ru-RU" dirty="0" smtClean="0"/>
          </a:p>
          <a:p>
            <a:r>
              <a:rPr lang="ru-RU" dirty="0" smtClean="0"/>
              <a:t>Конструировать </a:t>
            </a:r>
            <a:r>
              <a:rPr lang="ru-RU" dirty="0" smtClean="0"/>
              <a:t>и реконструировать фигуры: восстанавливать предметы из «осколков», конструировать буквы, цифры из палочек. </a:t>
            </a:r>
            <a:endParaRPr lang="ru-RU" dirty="0" smtClean="0"/>
          </a:p>
          <a:p>
            <a:r>
              <a:rPr lang="ru-RU" dirty="0" smtClean="0"/>
              <a:t>Соотносить </a:t>
            </a:r>
            <a:r>
              <a:rPr lang="ru-RU" dirty="0" smtClean="0"/>
              <a:t>целое и части (по С.Д. </a:t>
            </a:r>
            <a:r>
              <a:rPr lang="ru-RU" dirty="0" err="1" smtClean="0"/>
              <a:t>Забрамной</a:t>
            </a:r>
            <a:r>
              <a:rPr lang="ru-RU" dirty="0" smtClean="0"/>
              <a:t>). </a:t>
            </a:r>
            <a:endParaRPr lang="ru-RU" dirty="0" smtClean="0"/>
          </a:p>
          <a:p>
            <a:r>
              <a:rPr lang="ru-RU" dirty="0" smtClean="0"/>
              <a:t>Развитие </a:t>
            </a:r>
            <a:r>
              <a:rPr lang="ru-RU" dirty="0" smtClean="0"/>
              <a:t>буквенного </a:t>
            </a:r>
            <a:r>
              <a:rPr lang="ru-RU" dirty="0" err="1" smtClean="0"/>
              <a:t>гнозиса</a:t>
            </a:r>
            <a:r>
              <a:rPr lang="ru-RU" dirty="0" smtClean="0"/>
              <a:t>, развитие цифрового </a:t>
            </a:r>
            <a:r>
              <a:rPr lang="ru-RU" dirty="0" err="1" smtClean="0"/>
              <a:t>гнозиса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Развитие пространственного восприятия (профилактика вербальной, </a:t>
            </a:r>
            <a:r>
              <a:rPr lang="ru-RU" sz="2800" dirty="0" err="1" smtClean="0"/>
              <a:t>практогностической</a:t>
            </a:r>
            <a:r>
              <a:rPr lang="ru-RU" sz="2800" dirty="0" smtClean="0"/>
              <a:t>, </a:t>
            </a:r>
            <a:r>
              <a:rPr lang="ru-RU" sz="2800" dirty="0" smtClean="0"/>
              <a:t>графической </a:t>
            </a:r>
            <a:r>
              <a:rPr lang="ru-RU" sz="2800" dirty="0" err="1" smtClean="0"/>
              <a:t>дискалькулии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276872"/>
            <a:ext cx="7498080" cy="397152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- Формировать умение ориентироваться в окружающем пространстве - Формировать умение ориентироваться на собственном теле - Формировать Ориентировка на собственном теле: «Покажи, где .» (части тела). Пространственные представления относительно себя: «Где звенит колокольчик?»; относительно другого лица, предмета; местоположения предметов </a:t>
            </a:r>
            <a:r>
              <a:rPr lang="ru-RU" dirty="0" err="1" smtClean="0"/>
              <a:t>дислексической</a:t>
            </a:r>
            <a:r>
              <a:rPr lang="ru-RU" dirty="0" smtClean="0"/>
              <a:t> </a:t>
            </a:r>
            <a:r>
              <a:rPr lang="ru-RU" dirty="0" err="1" smtClean="0"/>
              <a:t>дискалькулии</a:t>
            </a:r>
            <a:r>
              <a:rPr lang="ru-RU" dirty="0" smtClean="0"/>
              <a:t>) пространственный </a:t>
            </a:r>
            <a:r>
              <a:rPr lang="ru-RU" dirty="0" err="1" smtClean="0"/>
              <a:t>гнозопраксис</a:t>
            </a:r>
            <a:r>
              <a:rPr lang="ru-RU" dirty="0" smtClean="0"/>
              <a:t> относительно друг друга. Ориентировка на листе бумаги (чистом, в клетку). Моделирование пространственных </a:t>
            </a:r>
            <a:r>
              <a:rPr lang="ru-RU" dirty="0" err="1" smtClean="0"/>
              <a:t>отноггпгений</a:t>
            </a:r>
            <a:r>
              <a:rPr lang="ru-RU" dirty="0" smtClean="0"/>
              <a:t> на рисунках, чертежах, </a:t>
            </a:r>
            <a:r>
              <a:rPr lang="ru-RU" dirty="0" err="1" smtClean="0"/>
              <a:t>планз-^с</a:t>
            </a:r>
            <a:r>
              <a:rPr lang="ru-RU" dirty="0" smtClean="0"/>
              <a:t>, схемах.</a:t>
            </a:r>
            <a:endParaRPr lang="ru-RU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Развитие </a:t>
            </a:r>
            <a:r>
              <a:rPr lang="ru-RU" sz="2800" dirty="0" smtClean="0">
                <a:effectLst/>
              </a:rPr>
              <a:t>зрительно-двигательных </a:t>
            </a:r>
            <a:r>
              <a:rPr lang="ru-RU" sz="2800" dirty="0" smtClean="0">
                <a:effectLst/>
              </a:rPr>
              <a:t>координаций, моторных навыков, чувства ритма (профилактика </a:t>
            </a:r>
            <a:r>
              <a:rPr lang="ru-RU" sz="2800" dirty="0" err="1" smtClean="0">
                <a:effectLst/>
              </a:rPr>
              <a:t>практогностической</a:t>
            </a:r>
            <a:r>
              <a:rPr lang="ru-RU" sz="2800" dirty="0" smtClean="0">
                <a:effectLst/>
              </a:rPr>
              <a:t>, графической </a:t>
            </a:r>
            <a:r>
              <a:rPr lang="ru-RU" sz="2800" dirty="0" err="1" smtClean="0">
                <a:effectLst/>
              </a:rPr>
              <a:t>дискалькулии</a:t>
            </a:r>
            <a:r>
              <a:rPr lang="ru-RU" sz="2800" dirty="0" smtClean="0">
                <a:effectLst/>
              </a:rPr>
              <a:t>)</a:t>
            </a:r>
            <a:endParaRPr lang="ru-RU" sz="28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204864"/>
            <a:ext cx="7498080" cy="404353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- Формирование кинестетической основы движений - Развитие динамической организации и координации движений - Формирование зрительно-пространственной организации движений - Развитие восприятия и во </a:t>
            </a:r>
            <a:r>
              <a:rPr lang="ru-RU" dirty="0" err="1" smtClean="0"/>
              <a:t>спроизведения</a:t>
            </a:r>
            <a:r>
              <a:rPr lang="ru-RU" dirty="0" smtClean="0"/>
              <a:t> ритмических структур Узнавание ритма и соотнесение его с определённое зрительной </a:t>
            </a:r>
            <a:r>
              <a:rPr lang="ru-RU" dirty="0" err="1" smtClean="0"/>
              <a:t>зт^оделью</a:t>
            </a:r>
            <a:r>
              <a:rPr lang="ru-RU" dirty="0" smtClean="0"/>
              <a:t>. Воспроизведение </a:t>
            </a:r>
            <a:r>
              <a:rPr lang="ru-RU" dirty="0" err="1" smtClean="0"/>
              <a:t>р^гтмических</a:t>
            </a:r>
            <a:r>
              <a:rPr lang="ru-RU" dirty="0" smtClean="0"/>
              <a:t> структур с опорой на </a:t>
            </a:r>
            <a:r>
              <a:rPr lang="ru-RU" dirty="0" err="1" smtClean="0"/>
              <a:t>^зрительное</a:t>
            </a:r>
            <a:r>
              <a:rPr lang="ru-RU" dirty="0" smtClean="0"/>
              <a:t> восприятие/без опоры на </a:t>
            </a:r>
            <a:r>
              <a:rPr lang="ru-RU" dirty="0" err="1" smtClean="0"/>
              <a:t>^зрительную</a:t>
            </a:r>
            <a:r>
              <a:rPr lang="ru-RU" dirty="0" smtClean="0"/>
              <a:t> модель ритмической </a:t>
            </a:r>
            <a:r>
              <a:rPr lang="ru-RU" dirty="0" err="1" smtClean="0"/>
              <a:t>струьсгхуры</a:t>
            </a:r>
            <a:r>
              <a:rPr lang="ru-RU" dirty="0" smtClean="0"/>
              <a:t>. Различение ритмических последовательностей </a:t>
            </a:r>
            <a:r>
              <a:rPr lang="ru-RU" dirty="0" err="1" smtClean="0"/>
              <a:t>гзга</a:t>
            </a:r>
            <a:r>
              <a:rPr lang="ru-RU" dirty="0" smtClean="0"/>
              <a:t>. слух. Определение количества сильных и слабых ударов. Воспроизведение </a:t>
            </a:r>
            <a:r>
              <a:rPr lang="ru-RU" dirty="0" err="1" smtClean="0"/>
              <a:t>рих~лма</a:t>
            </a:r>
            <a:r>
              <a:rPr lang="ru-RU" dirty="0" smtClean="0"/>
              <a:t> по подражанию. Развитие </a:t>
            </a:r>
            <a:r>
              <a:rPr lang="ru-RU" dirty="0" err="1" smtClean="0"/>
              <a:t>зрител</a:t>
            </a:r>
            <a:r>
              <a:rPr lang="ru-RU" dirty="0" smtClean="0"/>
              <a:t> </a:t>
            </a:r>
            <a:r>
              <a:rPr lang="ru-RU" dirty="0" err="1" smtClean="0"/>
              <a:t>ъ</a:t>
            </a:r>
            <a:r>
              <a:rPr lang="ru-RU" dirty="0" smtClean="0"/>
              <a:t> HO—</a:t>
            </a:r>
            <a:r>
              <a:rPr lang="ru-RU" dirty="0" err="1" smtClean="0"/>
              <a:t>JHom</a:t>
            </a:r>
            <a:r>
              <a:rPr lang="ru-RU" dirty="0" smtClean="0"/>
              <a:t> </a:t>
            </a:r>
            <a:r>
              <a:rPr lang="ru-RU" dirty="0" err="1" smtClean="0"/>
              <a:t>орной</a:t>
            </a:r>
            <a:r>
              <a:rPr lang="ru-RU" dirty="0" smtClean="0"/>
              <a:t> координации. </a:t>
            </a:r>
            <a:r>
              <a:rPr lang="ru-RU" dirty="0" err="1" smtClean="0"/>
              <a:t>Выполнегагие</a:t>
            </a:r>
            <a:r>
              <a:rPr lang="ru-RU" dirty="0" smtClean="0"/>
              <a:t> проб </a:t>
            </a:r>
            <a:r>
              <a:rPr lang="ru-RU" dirty="0" err="1" smtClean="0"/>
              <a:t>Хэда</a:t>
            </a:r>
            <a:r>
              <a:rPr lang="ru-RU" dirty="0" smtClean="0"/>
              <a:t>. </a:t>
            </a:r>
            <a:r>
              <a:rPr lang="ru-RU" dirty="0" err="1" smtClean="0"/>
              <a:t>Упражнение^</a:t>
            </a:r>
            <a:r>
              <a:rPr lang="ru-RU" dirty="0" smtClean="0"/>
              <a:t> на воспроизведение статики движений (</a:t>
            </a:r>
            <a:r>
              <a:rPr lang="ru-RU" dirty="0" err="1" smtClean="0"/>
              <a:t>праксис</a:t>
            </a:r>
            <a:r>
              <a:rPr lang="ru-RU" dirty="0" smtClean="0"/>
              <a:t> позы). Упражнения на развитие динамической </a:t>
            </a:r>
            <a:r>
              <a:rPr lang="ru-RU" dirty="0" err="1" smtClean="0"/>
              <a:t>оз=</a:t>
            </a:r>
            <a:r>
              <a:rPr lang="ru-RU" dirty="0" smtClean="0"/>
              <a:t>&gt;</a:t>
            </a:r>
            <a:r>
              <a:rPr lang="ru-RU" dirty="0" err="1" smtClean="0"/>
              <a:t>ганизации</a:t>
            </a:r>
            <a:r>
              <a:rPr lang="ru-RU" dirty="0" smtClean="0"/>
              <a:t> движений (с испо5-сьзованием предметно-практической деятельности)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1021</TotalTime>
  <Words>3573</Words>
  <Application>Microsoft Office PowerPoint</Application>
  <PresentationFormat>Экран (4:3)</PresentationFormat>
  <Paragraphs>348</Paragraphs>
  <Slides>163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163</vt:i4>
      </vt:variant>
    </vt:vector>
  </HeadingPairs>
  <TitlesOfParts>
    <vt:vector size="164" baseType="lpstr">
      <vt:lpstr>Солнцестояние</vt:lpstr>
      <vt:lpstr>Дискалькулия</vt:lpstr>
      <vt:lpstr>Психологические и психолингвистические предпосылки овладения счётными операциями</vt:lpstr>
      <vt:lpstr>1. Психологическая структура процесса усвоения элементарных математических понятий и действий</vt:lpstr>
      <vt:lpstr>Процесс овладения элементарными счётными операциями рассматриваются в различных аспектах:</vt:lpstr>
      <vt:lpstr>2. Когнитивные и речевые предпосылки успешного овладения счётными операциями</vt:lpstr>
      <vt:lpstr>К числу психических функций, лежащих в основе формирования навыка счета, относят</vt:lpstr>
      <vt:lpstr>Нарушение счета и счётных операций (акалькулии) у больных с локальными поражениями головного мозга</vt:lpstr>
      <vt:lpstr>Дискалькулия (лат. dis — отделение, calculia — счёт) — </vt:lpstr>
      <vt:lpstr>Акалькулия</vt:lpstr>
      <vt:lpstr>Слайд 10</vt:lpstr>
      <vt:lpstr>Приобретенная или посттравматическая акалькулия</vt:lpstr>
      <vt:lpstr>Слайд 12</vt:lpstr>
      <vt:lpstr>Слайд 13</vt:lpstr>
      <vt:lpstr>Три формы нарушения счёта (по K. Kleist):</vt:lpstr>
      <vt:lpstr>Слайд 15</vt:lpstr>
      <vt:lpstr>При первом типе нарушений счёта</vt:lpstr>
      <vt:lpstr>При втором типе акалькулии</vt:lpstr>
      <vt:lpstr>Слайд 18</vt:lpstr>
      <vt:lpstr>По мнению А.Р. Лурия</vt:lpstr>
      <vt:lpstr>Л.С. Цветкова выделяет</vt:lpstr>
      <vt:lpstr>Первичная акалькулия</vt:lpstr>
      <vt:lpstr>При вторичной акалькулии</vt:lpstr>
      <vt:lpstr>Оптическая акалькулия</vt:lpstr>
      <vt:lpstr>При лобной акалькулии</vt:lpstr>
      <vt:lpstr>Нарушения в овладении счётными операциями (дискалькулии) у детей</vt:lpstr>
      <vt:lpstr>Дискалькулии (по С.Ю. Кондратьевой) - </vt:lpstr>
      <vt:lpstr>Слайд 27</vt:lpstr>
      <vt:lpstr>Частота встречаемости дискалькулий -</vt:lpstr>
      <vt:lpstr>1. Краткий исторический обзор развития учения о дискалькулии</vt:lpstr>
      <vt:lpstr>Слайд 30</vt:lpstr>
      <vt:lpstr>Слайд 31</vt:lpstr>
      <vt:lpstr>Слайд 32</vt:lpstr>
      <vt:lpstr>Слайд 33</vt:lpstr>
      <vt:lpstr>Слайд 34</vt:lpstr>
      <vt:lpstr>Слайд 35</vt:lpstr>
      <vt:lpstr>2. Этиология дискалькулий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Дискалькулия чаще всего наблюдается в синдроме различных нарушений психического развития у детей:</vt:lpstr>
      <vt:lpstr>3. Симптоматика дискалькулий</vt:lpstr>
      <vt:lpstr>Слайд 52</vt:lpstr>
      <vt:lpstr>Слайд 53</vt:lpstr>
      <vt:lpstr>4. Механизмы дискалькулий</vt:lpstr>
      <vt:lpstr>Слайд 55</vt:lpstr>
      <vt:lpstr>1. Концепции дискалькулий, в которых в качестве механизмов выделяют гностико-практические нарушения</vt:lpstr>
      <vt:lpstr>Слайд 57</vt:lpstr>
      <vt:lpstr>Слайд 58</vt:lpstr>
      <vt:lpstr>2. Психологические концепции дискалькулии</vt:lpstr>
      <vt:lpstr>3. Нейропсихологические концепции</vt:lpstr>
      <vt:lpstr>По данным А. Гермаковской у детей с дискалькулией наблюдается недостаточный уровень развития многих психических функций:</vt:lpstr>
      <vt:lpstr>5. Классификация дискалькулий</vt:lpstr>
      <vt:lpstr>Слайд 63</vt:lpstr>
      <vt:lpstr>По данным Е.Л. Григоренко выделяются следующие виды дискалькулий:</vt:lpstr>
      <vt:lpstr>Арифмерия</vt:lpstr>
      <vt:lpstr>Цифровая алексия </vt:lpstr>
      <vt:lpstr>Пространственная акалькулия</vt:lpstr>
      <vt:lpstr>Олигокалькулия (генерализованная) </vt:lpstr>
      <vt:lpstr>Вербальная </vt:lpstr>
      <vt:lpstr>Практогностическая (апраксическая) </vt:lpstr>
      <vt:lpstr>Лексическая (цифровая)</vt:lpstr>
      <vt:lpstr>Графическая </vt:lpstr>
      <vt:lpstr>Идеогностическая</vt:lpstr>
      <vt:lpstr>Операциональная</vt:lpstr>
      <vt:lpstr>Псевдодискалькулия </vt:lpstr>
      <vt:lpstr>L. Kosč</vt:lpstr>
      <vt:lpstr>Методика профилактики и коррекции дискалькулии</vt:lpstr>
      <vt:lpstr>Профилактика дискалькулий у дошкольников с ЗПР  (по С.Ю. Кондратенко)</vt:lpstr>
      <vt:lpstr>Слайд 79</vt:lpstr>
      <vt:lpstr>Факторы риска для каждого вида дискалькулии (по классификации L. Kosč):</vt:lpstr>
      <vt:lpstr>Вербальная дискалькулия:</vt:lpstr>
      <vt:lpstr>Практогностическая:</vt:lpstr>
      <vt:lpstr>Дислексическая:</vt:lpstr>
      <vt:lpstr>Графическая:</vt:lpstr>
      <vt:lpstr>Операциональная:</vt:lpstr>
      <vt:lpstr>В основу логопедической работы по профилактике дискалькулий положены следующие принципы:</vt:lpstr>
      <vt:lpstr>Методы логопедической работы по профилактике дискалькулий:</vt:lpstr>
      <vt:lpstr>Практические методы</vt:lpstr>
      <vt:lpstr>Наглядно-практический метод моделирования</vt:lpstr>
      <vt:lpstr>Словесные методы обучения:</vt:lpstr>
      <vt:lpstr>Методика логопедической работы по профилактике дискалькулии у дошкольников</vt:lpstr>
      <vt:lpstr>Слайд 92</vt:lpstr>
      <vt:lpstr>В ходе коррекционной работы</vt:lpstr>
      <vt:lpstr>Направления и содержание коррекционно-педагогической работы по профилактике дискалькулии у младших школьников с нарушениями речи (по Е.А. Афанасьевой, 2009)</vt:lpstr>
      <vt:lpstr>Диагностика когнитивной и речевой сферы учащихся</vt:lpstr>
      <vt:lpstr>Развитие зрительной и слуховой памяти (профилактика всех форм дискалькулии)</vt:lpstr>
      <vt:lpstr>Развитие зрительно восприятия (профилактика вербальной, практогностической, графической, дислексической дискалькулии)</vt:lpstr>
      <vt:lpstr>Развитие пространственного восприятия (профилактика вербальной, практогностической, графической дискалькулии)</vt:lpstr>
      <vt:lpstr>Развитие зрительно-двигательных координаций, моторных навыков, чувства ритма (профилактика практогностической, графической дискалькулии)</vt:lpstr>
      <vt:lpstr>Развитие логических операций (профилактика практогностической, операциональной дискалькулии)</vt:lpstr>
      <vt:lpstr>Формирование количественных представлений (профилактика вербальной, дислексической, операциональной дискалькулии )</vt:lpstr>
      <vt:lpstr>1. Принципы коррекции дискалькулий</vt:lpstr>
      <vt:lpstr>Слайд 103</vt:lpstr>
      <vt:lpstr>2. Формирование сенсомоторных (гностико-практических) функций</vt:lpstr>
      <vt:lpstr>2.1 Развитие зрительного гнозиса</vt:lpstr>
      <vt:lpstr>Уточнение и развитие предметного гнозиса</vt:lpstr>
      <vt:lpstr>Слайд 107</vt:lpstr>
      <vt:lpstr>Слайд 108</vt:lpstr>
      <vt:lpstr>Слайд 109</vt:lpstr>
      <vt:lpstr>Слайд 110</vt:lpstr>
      <vt:lpstr>Дифференциация по цвету</vt:lpstr>
      <vt:lpstr>Дифференциация по форме и величине</vt:lpstr>
      <vt:lpstr>Классификация геометрических фигур по форме, величине, цвету</vt:lpstr>
      <vt:lpstr>Дифференциация предметов по признакам (длинный-короткий, высокий-низкий, широкий-узкий, толстый-тонкий)</vt:lpstr>
      <vt:lpstr>Формирование буквенного и цифрового гнозиса</vt:lpstr>
      <vt:lpstr>2.2 Развитие пространственного гнозиса и гнозопраксиса</vt:lpstr>
      <vt:lpstr>Развитие пространственных функций осуществляется в следующей последовательности:</vt:lpstr>
      <vt:lpstr>С целью развития оптико-пространственного гнозиса и праксиса используют следующие виды и упражнения</vt:lpstr>
      <vt:lpstr>Слайд 119</vt:lpstr>
      <vt:lpstr>Слайд 120</vt:lpstr>
      <vt:lpstr>2.3 Развитие ручной моторики</vt:lpstr>
      <vt:lpstr>Осуществляется в следующих направлениях: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2.4 Развитие временных представлений</vt:lpstr>
      <vt:lpstr>С целью развития временных представлений и уточнения их речевых обозначений предлагаются следующие виды упражнений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2.5 Развитие слухового восприятия, слухомоторной и слухозрительно-моторной координации</vt:lpstr>
      <vt:lpstr>3. Формирование логических операций</vt:lpstr>
      <vt:lpstr>3.1 Формирование сериации</vt:lpstr>
      <vt:lpstr>3.2 Формирование классификации</vt:lpstr>
      <vt:lpstr>3.3 Формирование сравнения</vt:lpstr>
      <vt:lpstr>3.4 Формирование умозаключений</vt:lpstr>
      <vt:lpstr>Формирование умозаключений на основе аналогий</vt:lpstr>
      <vt:lpstr>Слайд 149</vt:lpstr>
      <vt:lpstr>Слайд 150</vt:lpstr>
      <vt:lpstr>4. Формирование сукцессивных и симультанных процессов</vt:lpstr>
      <vt:lpstr>4.1 Формирование сукцессивного анализа и синтеза</vt:lpstr>
      <vt:lpstr>4.2 Формирование симультанного анализа и синтеза</vt:lpstr>
      <vt:lpstr>5. Формирование количественных представлений</vt:lpstr>
      <vt:lpstr>6. Формирование речевых предпосылок овладения математическими знаниями, ми и навыками</vt:lpstr>
      <vt:lpstr>7. Интеграция речевых и неречевых функций в процессе математической деятельности</vt:lpstr>
      <vt:lpstr>Обучающие компьютерные программы, позволяющие проводить коррекционную работу, направленную на преодоление дискалькулий, разработанные с учетом нейробиологических данных</vt:lpstr>
      <vt:lpstr>Программы The Number Race и Graphogame-Math</vt:lpstr>
      <vt:lpstr>Слайд 159</vt:lpstr>
      <vt:lpstr>Слайд 160</vt:lpstr>
      <vt:lpstr>Слайд 161</vt:lpstr>
      <vt:lpstr>Литература:</vt:lpstr>
      <vt:lpstr>Слайд 163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Дискалькулия</dc:title>
  <dc:creator>Пользователь Windows</dc:creator>
  <cp:lastModifiedBy>Пользователь Windows</cp:lastModifiedBy>
  <cp:revision>71</cp:revision>
  <dcterms:created xsi:type="dcterms:W3CDTF">2011-11-05T16:07:44Z</dcterms:created>
  <dcterms:modified xsi:type="dcterms:W3CDTF">2011-11-06T21:04:17Z</dcterms:modified>
</cp:coreProperties>
</file>