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9" r:id="rId3"/>
    <p:sldId id="265" r:id="rId4"/>
    <p:sldId id="275" r:id="rId5"/>
    <p:sldId id="264" r:id="rId6"/>
    <p:sldId id="269" r:id="rId7"/>
    <p:sldId id="273" r:id="rId8"/>
    <p:sldId id="276" r:id="rId9"/>
  </p:sldIdLst>
  <p:sldSz cx="9144000" cy="6858000" type="screen4x3"/>
  <p:notesSz cx="6858000" cy="9144000"/>
  <p:custDataLst>
    <p:tags r:id="rId1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D3F0"/>
    <a:srgbClr val="9983B3"/>
    <a:srgbClr val="856BA5"/>
    <a:srgbClr val="C86866"/>
    <a:srgbClr val="C521A6"/>
    <a:srgbClr val="E878D3"/>
    <a:srgbClr val="89C2E9"/>
    <a:srgbClr val="A9C571"/>
    <a:srgbClr val="61B842"/>
    <a:srgbClr val="CC706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86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28.gif"/><Relationship Id="rId7" Type="http://schemas.openxmlformats.org/officeDocument/2006/relationships/image" Target="../media/image32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282" y="357166"/>
            <a:ext cx="3286116" cy="1071546"/>
          </a:xfrm>
          <a:prstGeom prst="rect">
            <a:avLst/>
          </a:prstGeom>
          <a:solidFill>
            <a:srgbClr val="82D3F0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1430"/>
                <a:solidFill>
                  <a:srgbClr val="C521A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ln w="11430"/>
                <a:solidFill>
                  <a:srgbClr val="C521A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Автоматизация </a:t>
            </a:r>
            <a:r>
              <a:rPr lang="ru-RU" b="1" dirty="0" smtClean="0">
                <a:ln w="11430"/>
                <a:solidFill>
                  <a:srgbClr val="C521A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звука </a:t>
            </a:r>
            <a:r>
              <a:rPr lang="en-US" b="1" dirty="0">
                <a:ln w="11430"/>
                <a:solidFill>
                  <a:srgbClr val="C521A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b="1" dirty="0">
                <a:ln w="11430"/>
                <a:solidFill>
                  <a:srgbClr val="C521A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b="1" dirty="0">
                <a:ln w="11430"/>
                <a:solidFill>
                  <a:srgbClr val="C521A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b="1" dirty="0">
                <a:ln w="11430"/>
                <a:solidFill>
                  <a:srgbClr val="C521A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игровых упражнениях со </a:t>
            </a:r>
            <a:r>
              <a:rPr lang="ru-RU" b="1" dirty="0" err="1">
                <a:ln w="11430"/>
                <a:solidFill>
                  <a:srgbClr val="C521A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Смешариками</a:t>
            </a:r>
            <a:r>
              <a:rPr lang="ru-RU" b="1" dirty="0" smtClean="0">
                <a:ln w="11430"/>
                <a:solidFill>
                  <a:srgbClr val="C521A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xmlns="" val="325444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62" t="-208" b="5434"/>
          <a:stretch/>
        </p:blipFill>
        <p:spPr>
          <a:xfrm>
            <a:off x="0" y="-99392"/>
            <a:ext cx="9144000" cy="695739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7504" y="116632"/>
            <a:ext cx="8928992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Проговори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чистоговорки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вместе с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Крошем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908720"/>
            <a:ext cx="8352928" cy="3384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196752"/>
            <a:ext cx="5724128" cy="4032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err="1">
                <a:solidFill>
                  <a:srgbClr val="CC706E"/>
                </a:solidFill>
                <a:latin typeface="Times New Roman" pitchFamily="18" charset="0"/>
                <a:cs typeface="Times New Roman" pitchFamily="18" charset="0"/>
              </a:rPr>
              <a:t>Ша-ша-ша</a:t>
            </a:r>
            <a:r>
              <a:rPr lang="ru-RU" sz="3200" b="1" dirty="0">
                <a:solidFill>
                  <a:srgbClr val="CC706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C706E"/>
                </a:solidFill>
                <a:latin typeface="Times New Roman" pitchFamily="18" charset="0"/>
                <a:cs typeface="Times New Roman" pitchFamily="18" charset="0"/>
              </a:rPr>
              <a:t>- вкусная</a:t>
            </a:r>
            <a:r>
              <a:rPr lang="ru-RU" sz="3200" b="1" dirty="0">
                <a:solidFill>
                  <a:srgbClr val="CC706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CC706E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 smtClean="0">
              <a:solidFill>
                <a:srgbClr val="CC706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>
              <a:solidFill>
                <a:srgbClr val="CC706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CC706E"/>
                </a:solidFill>
                <a:latin typeface="Times New Roman" pitchFamily="18" charset="0"/>
                <a:cs typeface="Times New Roman" pitchFamily="18" charset="0"/>
              </a:rPr>
              <a:t>Шу-шу-шу </a:t>
            </a:r>
            <a:r>
              <a:rPr lang="ru-RU" sz="3200" b="1" dirty="0">
                <a:solidFill>
                  <a:srgbClr val="CC706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dirty="0" smtClean="0">
                <a:solidFill>
                  <a:srgbClr val="CC706E"/>
                </a:solidFill>
                <a:latin typeface="Times New Roman" pitchFamily="18" charset="0"/>
                <a:cs typeface="Times New Roman" pitchFamily="18" charset="0"/>
              </a:rPr>
              <a:t>кушаю  </a:t>
            </a:r>
            <a:br>
              <a:rPr lang="ru-RU" sz="3200" b="1" dirty="0" smtClean="0">
                <a:solidFill>
                  <a:srgbClr val="CC706E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 smtClean="0">
              <a:solidFill>
                <a:srgbClr val="CC706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CC706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err="1" smtClean="0">
                <a:solidFill>
                  <a:srgbClr val="CC706E"/>
                </a:solidFill>
                <a:latin typeface="Times New Roman" pitchFamily="18" charset="0"/>
                <a:cs typeface="Times New Roman" pitchFamily="18" charset="0"/>
              </a:rPr>
              <a:t>Аш-аш-аш</a:t>
            </a:r>
            <a:r>
              <a:rPr lang="ru-RU" sz="3200" b="1" dirty="0" smtClean="0">
                <a:solidFill>
                  <a:srgbClr val="CC706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CC706E"/>
                </a:solidFill>
                <a:latin typeface="Times New Roman" pitchFamily="18" charset="0"/>
                <a:cs typeface="Times New Roman" pitchFamily="18" charset="0"/>
              </a:rPr>
              <a:t>- У Паши  </a:t>
            </a:r>
            <a:br>
              <a:rPr lang="ru-RU" sz="3200" b="1" dirty="0">
                <a:solidFill>
                  <a:srgbClr val="CC706E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 smtClean="0">
              <a:solidFill>
                <a:srgbClr val="CC706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CC706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CC706E"/>
                </a:solidFill>
                <a:latin typeface="Times New Roman" pitchFamily="18" charset="0"/>
                <a:cs typeface="Times New Roman" pitchFamily="18" charset="0"/>
              </a:rPr>
              <a:t>Ош-</a:t>
            </a:r>
            <a:r>
              <a:rPr lang="ru-RU" sz="3200" b="1" dirty="0" err="1" smtClean="0">
                <a:solidFill>
                  <a:srgbClr val="CC706E"/>
                </a:solidFill>
                <a:latin typeface="Times New Roman" pitchFamily="18" charset="0"/>
                <a:cs typeface="Times New Roman" pitchFamily="18" charset="0"/>
              </a:rPr>
              <a:t>ош</a:t>
            </a:r>
            <a:r>
              <a:rPr lang="ru-RU" sz="3200" b="1" dirty="0" smtClean="0">
                <a:solidFill>
                  <a:srgbClr val="CC706E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err="1" smtClean="0">
                <a:solidFill>
                  <a:srgbClr val="CC706E"/>
                </a:solidFill>
                <a:latin typeface="Times New Roman" pitchFamily="18" charset="0"/>
                <a:cs typeface="Times New Roman" pitchFamily="18" charset="0"/>
              </a:rPr>
              <a:t>ош</a:t>
            </a:r>
            <a:r>
              <a:rPr lang="ru-RU" sz="3200" b="1" dirty="0" smtClean="0">
                <a:solidFill>
                  <a:srgbClr val="CC706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CC706E"/>
                </a:solidFill>
                <a:latin typeface="Times New Roman" pitchFamily="18" charset="0"/>
                <a:cs typeface="Times New Roman" pitchFamily="18" charset="0"/>
              </a:rPr>
              <a:t>- У </a:t>
            </a:r>
            <a:r>
              <a:rPr lang="ru-RU" sz="3200" b="1" dirty="0" smtClean="0">
                <a:solidFill>
                  <a:srgbClr val="CC706E"/>
                </a:solidFill>
                <a:latin typeface="Times New Roman" pitchFamily="18" charset="0"/>
                <a:cs typeface="Times New Roman" pitchFamily="18" charset="0"/>
              </a:rPr>
              <a:t>Миши</a:t>
            </a:r>
            <a:endParaRPr lang="ru-RU" sz="3200" b="1" dirty="0">
              <a:solidFill>
                <a:srgbClr val="CC706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vredno-ili-net.ru/wp-content/uploads/2012/09/vredna-li-lapsha-bystrogo-prigotobleni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3944" y="836712"/>
            <a:ext cx="1261824" cy="1141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.thesun.co.uk/multimedia/archive/01127/bowl_682_1127537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3944" y="2164303"/>
            <a:ext cx="1261824" cy="121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3944" y="3560432"/>
            <a:ext cx="1296136" cy="1236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0" name="Picture 6" descr="http://www.bergner.com.hk/ru/images/product/bergner/BG-350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8" y="5021084"/>
            <a:ext cx="1296136" cy="1296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1618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665"/>
            <a:ext cx="9144000" cy="6858000"/>
          </a:xfrm>
          <a:prstGeom prst="rect">
            <a:avLst/>
          </a:prstGeom>
          <a:solidFill>
            <a:srgbClr val="C86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xn--80afddbaofbdrg0bdbq2bya0g9hc.xn--p1ai/images/stories/sound_sh_zh_ch/shar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19" t="5377" r="5324" b="6381"/>
          <a:stretch/>
        </p:blipFill>
        <p:spPr bwMode="auto">
          <a:xfrm>
            <a:off x="612982" y="1340768"/>
            <a:ext cx="2808312" cy="41436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C706E"/>
            </a:solidFill>
          </a:ln>
        </p:spPr>
      </p:pic>
      <p:pic>
        <p:nvPicPr>
          <p:cNvPr id="1032" name="Picture 8" descr="http://xn--80afddbaofbdrg0bdbq2bya0g9hc.xn--p1ai/images/stories/sound_sh_zh_ch/shalash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49" t="5576" r="4771" b="6048"/>
          <a:stretch/>
        </p:blipFill>
        <p:spPr bwMode="auto">
          <a:xfrm>
            <a:off x="4717876" y="1340768"/>
            <a:ext cx="3024336" cy="4176464"/>
          </a:xfrm>
          <a:prstGeom prst="rect">
            <a:avLst/>
          </a:prstGeom>
          <a:noFill/>
          <a:ln w="57150">
            <a:solidFill>
              <a:srgbClr val="CC706E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611560" y="4401641"/>
            <a:ext cx="280831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11560" y="2348880"/>
            <a:ext cx="280831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1026" idx="1"/>
            <a:endCxn id="1026" idx="3"/>
          </p:cNvCxnSpPr>
          <p:nvPr/>
        </p:nvCxnSpPr>
        <p:spPr>
          <a:xfrm>
            <a:off x="612982" y="3412616"/>
            <a:ext cx="280831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1026" idx="0"/>
          </p:cNvCxnSpPr>
          <p:nvPr/>
        </p:nvCxnSpPr>
        <p:spPr>
          <a:xfrm>
            <a:off x="2017138" y="1340768"/>
            <a:ext cx="9038" cy="418177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717876" y="2348880"/>
            <a:ext cx="302433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717876" y="4444105"/>
            <a:ext cx="302433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716016" y="3429000"/>
            <a:ext cx="302433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6304359" y="1343422"/>
            <a:ext cx="0" cy="417646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107504" y="116632"/>
            <a:ext cx="8928992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Помоги Крошу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назвать все слова во множественном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числе (шар-шары)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4490366"/>
            <a:ext cx="2411760" cy="236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1344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33" r="13750" b="7334"/>
          <a:stretch/>
        </p:blipFill>
        <p:spPr>
          <a:xfrm>
            <a:off x="-108520" y="0"/>
            <a:ext cx="9257853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16016" y="2132856"/>
            <a:ext cx="4176464" cy="4725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шар – шарик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подушка – 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матрешка –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пушка –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груша – 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Маша –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Паша – 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шапка –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шарф –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шалаш –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карандаш –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кувшин –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шляпа - 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0510"/>
            <a:ext cx="8496944" cy="10222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Помоги Крошу  назвать слова ласково 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5835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98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4602816"/>
            <a:ext cx="2304256" cy="2160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49876"/>
            <a:ext cx="1962949" cy="184482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9512" y="116632"/>
            <a:ext cx="8856984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Найди одежду со звуком </a:t>
            </a:r>
            <a:r>
              <a:rPr lang="en-US" sz="28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[</a:t>
            </a:r>
            <a:r>
              <a:rPr lang="ru-RU" sz="28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</a:t>
            </a:r>
            <a:r>
              <a:rPr lang="en-US" sz="28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]</a:t>
            </a:r>
            <a:r>
              <a:rPr lang="ru-RU" sz="28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для Нюши, а со звуком </a:t>
            </a:r>
            <a:r>
              <a:rPr lang="en-US" sz="28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[</a:t>
            </a:r>
            <a:r>
              <a:rPr lang="ru-RU" sz="28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en-US" sz="28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]</a:t>
            </a:r>
            <a:r>
              <a:rPr lang="ru-RU" sz="28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для </a:t>
            </a:r>
            <a:r>
              <a:rPr lang="ru-RU" sz="2800" b="1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Совуньи</a:t>
            </a:r>
            <a:endParaRPr lang="ru-RU" sz="28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691680" y="1268760"/>
            <a:ext cx="540060" cy="50405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Ш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660232" y="5762832"/>
            <a:ext cx="576064" cy="52460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С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3" name="Picture 6" descr="http://4put.ru/pictures/max/114/3531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33234"/>
            <a:ext cx="1440160" cy="14117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proza.ru/pics/2012/04/04/183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30" r="16076" b="2618"/>
          <a:stretch/>
        </p:blipFill>
        <p:spPr bwMode="auto">
          <a:xfrm>
            <a:off x="6372200" y="2835805"/>
            <a:ext cx="1440160" cy="1368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://www.play-today.ru/published/publicdata/PLAYTODAY/attachments/SC/products_pictures/39284_bi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934" y="5157192"/>
            <a:ext cx="1425272" cy="1415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play-today.ru/published/publicdata/PLAYTODAY/attachments/SC/products_pictures/3820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60738"/>
            <a:ext cx="1440160" cy="13099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xn----otbbgckraepfqg2e.xn--p1ai/foto%20odejdi%20mal/s1862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1224" y="4204201"/>
            <a:ext cx="1440160" cy="13723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2.woman.ru/images/article/d/5/img_d5d281e1a970a20817eac8b0c8aed9ac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5024"/>
            <a:ext cx="1440160" cy="1368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ladies.academ.org/files/ao_node_images/4530/full/afb6e1945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580" y="3140968"/>
            <a:ext cx="1440160" cy="1368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2717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268759"/>
            <a:ext cx="2618758" cy="212117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79635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1268759"/>
            <a:ext cx="669015" cy="7920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9792" y="2921902"/>
            <a:ext cx="2808312" cy="324340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749031" y="3140968"/>
            <a:ext cx="765618" cy="360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987824" y="3155825"/>
            <a:ext cx="0" cy="30836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79512" y="188640"/>
            <a:ext cx="8640960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Помоги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Копатычу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расселить картинки по домам (звук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начале, в середине, в конце слова)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617438" y="2966500"/>
            <a:ext cx="0" cy="31988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550888" y="2966500"/>
            <a:ext cx="0" cy="31988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990258" y="2078157"/>
            <a:ext cx="360040" cy="6455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2411760" y="1988840"/>
            <a:ext cx="3384376" cy="933062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726262" y="4543603"/>
            <a:ext cx="278184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726262" y="5301208"/>
            <a:ext cx="278184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726262" y="3717032"/>
            <a:ext cx="278184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707709" y="3140967"/>
            <a:ext cx="765618" cy="360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664365" y="3155825"/>
            <a:ext cx="765618" cy="360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3265587" y="3140968"/>
            <a:ext cx="0" cy="32727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211960" y="3140968"/>
            <a:ext cx="0" cy="36004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923928" y="3140967"/>
            <a:ext cx="0" cy="3416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170278" y="3155825"/>
            <a:ext cx="0" cy="29509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932040" y="3140967"/>
            <a:ext cx="0" cy="32727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2804092" y="3257775"/>
            <a:ext cx="142634" cy="1264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3981062" y="3283747"/>
            <a:ext cx="142634" cy="1264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215701" y="3296738"/>
            <a:ext cx="142634" cy="1264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4" descr="http://forum.myjane.ru/weblogs/upload/4919/96655777949827c87e99e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96" t="11539" r="9988" b="6010"/>
          <a:stretch/>
        </p:blipFill>
        <p:spPr bwMode="auto">
          <a:xfrm>
            <a:off x="5662282" y="1160747"/>
            <a:ext cx="1053641" cy="1008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ikea.com/ru/ru/images/products/barnslig-ur-poduska-sinij__63344_PE170879_S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42" t="5159" r="5214" b="7449"/>
          <a:stretch/>
        </p:blipFill>
        <p:spPr bwMode="auto">
          <a:xfrm>
            <a:off x="6012160" y="3836162"/>
            <a:ext cx="1086148" cy="11050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s406321.userapi.com/v406321977/5d1f/2zrm81RlsF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2264" y="1467480"/>
            <a:ext cx="1076192" cy="987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nashidetky.ru/wp-content/uploads/nevaliashk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5347" y="2526130"/>
            <a:ext cx="1152128" cy="10081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gallery.forum-grad.ru/files/7/6/1/4/3/kamish03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66" t="7129" r="7616" b="3986"/>
          <a:stretch/>
        </p:blipFill>
        <p:spPr bwMode="auto">
          <a:xfrm>
            <a:off x="7380312" y="2783853"/>
            <a:ext cx="1132466" cy="10523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ski-zone.ru/wcmfiles/giro_slingshot_2012_1_80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11" t="4065" r="3353" b="5545"/>
          <a:stretch/>
        </p:blipFill>
        <p:spPr bwMode="auto">
          <a:xfrm>
            <a:off x="7382395" y="4212880"/>
            <a:ext cx="1152128" cy="10860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1219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037" y="-4192"/>
            <a:ext cx="9144000" cy="6858000"/>
          </a:xfrm>
          <a:prstGeom prst="rect">
            <a:avLst/>
          </a:prstGeom>
          <a:solidFill>
            <a:srgbClr val="82D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296" y="188640"/>
            <a:ext cx="1440160" cy="172819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83568" y="0"/>
            <a:ext cx="7272808" cy="908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Помоги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Лосяшу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найти звук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[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]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44" name="Picture 20" descr="http://vcegdaprazdnik.ru/uploads/posts/2010-12/1291387521_prazdnik-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2448272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www.krystek24.pl/userdata/gfx/a844cfffcb071b14601b5ee51ec83c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17162">
            <a:off x="6336662" y="1906987"/>
            <a:ext cx="2376264" cy="104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www.tunnel.ru/userfiles/ck/images/6854/f_4ee668485a8cb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28" t="4555" r="15781" b="8960"/>
          <a:stretch/>
        </p:blipFill>
        <p:spPr bwMode="auto">
          <a:xfrm>
            <a:off x="3707904" y="2007376"/>
            <a:ext cx="1972841" cy="2834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s10.rimg.info/792914d6f68fa4c9fd3c3b05a01b9f6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580" y="4202193"/>
            <a:ext cx="1944216" cy="199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aks.roshd.ir/photos/9.2247.medium.aspx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5909" y="4149080"/>
            <a:ext cx="3346847" cy="204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smayls.ru/data/smiles/blestyashki-predmety-10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31989">
            <a:off x="7518731" y="5738363"/>
            <a:ext cx="1431429" cy="76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912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4286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n w="11430"/>
                <a:solidFill>
                  <a:srgbClr val="C521A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выполнила </a:t>
            </a:r>
          </a:p>
          <a:p>
            <a:pPr algn="ctr"/>
            <a:r>
              <a:rPr lang="ru-RU" b="1" dirty="0" smtClean="0">
                <a:ln w="11430"/>
                <a:solidFill>
                  <a:srgbClr val="C521A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дефектолог-логопед </a:t>
            </a:r>
          </a:p>
          <a:p>
            <a:pPr algn="ctr"/>
            <a:r>
              <a:rPr lang="ru-RU" b="1" dirty="0" err="1" smtClean="0">
                <a:ln w="11430"/>
                <a:solidFill>
                  <a:srgbClr val="C521A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Недря</a:t>
            </a:r>
            <a:r>
              <a:rPr lang="ru-RU" b="1" dirty="0" smtClean="0">
                <a:ln w="11430"/>
                <a:solidFill>
                  <a:srgbClr val="C521A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Татьяна Александровна</a:t>
            </a:r>
            <a:endParaRPr lang="ru-RU" b="1" dirty="0">
              <a:ln w="11430"/>
              <a:solidFill>
                <a:srgbClr val="C521A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dfec65e1cd832ea699ed302aede0d9151053c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119</Words>
  <Application>Microsoft Office PowerPoint</Application>
  <PresentationFormat>Экран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Екатерина</cp:lastModifiedBy>
  <cp:revision>99</cp:revision>
  <dcterms:modified xsi:type="dcterms:W3CDTF">2017-09-03T06:39:04Z</dcterms:modified>
</cp:coreProperties>
</file>