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83" r:id="rId4"/>
    <p:sldId id="261" r:id="rId5"/>
    <p:sldId id="259" r:id="rId6"/>
    <p:sldId id="267" r:id="rId7"/>
    <p:sldId id="270" r:id="rId8"/>
    <p:sldId id="269" r:id="rId9"/>
    <p:sldId id="271" r:id="rId10"/>
    <p:sldId id="272" r:id="rId11"/>
    <p:sldId id="279" r:id="rId12"/>
    <p:sldId id="273" r:id="rId13"/>
    <p:sldId id="274" r:id="rId14"/>
    <p:sldId id="278" r:id="rId15"/>
    <p:sldId id="275" r:id="rId16"/>
    <p:sldId id="276" r:id="rId17"/>
    <p:sldId id="277" r:id="rId18"/>
    <p:sldId id="280" r:id="rId19"/>
    <p:sldId id="281" r:id="rId20"/>
    <p:sldId id="284" r:id="rId21"/>
    <p:sldId id="25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8A8A"/>
    <a:srgbClr val="8C8C8C"/>
    <a:srgbClr val="848484"/>
    <a:srgbClr val="626262"/>
    <a:srgbClr val="6D6D6D"/>
    <a:srgbClr val="757575"/>
    <a:srgbClr val="777777"/>
    <a:srgbClr val="FFB800"/>
    <a:srgbClr val="C08900"/>
    <a:srgbClr val="E6A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6606-84AD-4AC5-91F3-742FA9C4C79B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9A9B-AB44-493E-8460-7C50BEE05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6606-84AD-4AC5-91F3-742FA9C4C79B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9A9B-AB44-493E-8460-7C50BEE05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6606-84AD-4AC5-91F3-742FA9C4C79B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9A9B-AB44-493E-8460-7C50BEE05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6606-84AD-4AC5-91F3-742FA9C4C79B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9A9B-AB44-493E-8460-7C50BEE05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6606-84AD-4AC5-91F3-742FA9C4C79B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9A9B-AB44-493E-8460-7C50BEE05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6606-84AD-4AC5-91F3-742FA9C4C79B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9A9B-AB44-493E-8460-7C50BEE05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6606-84AD-4AC5-91F3-742FA9C4C79B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9A9B-AB44-493E-8460-7C50BEE05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6606-84AD-4AC5-91F3-742FA9C4C79B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9A9B-AB44-493E-8460-7C50BEE05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6606-84AD-4AC5-91F3-742FA9C4C79B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9A9B-AB44-493E-8460-7C50BEE05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6606-84AD-4AC5-91F3-742FA9C4C79B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9A9B-AB44-493E-8460-7C50BEE05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6606-84AD-4AC5-91F3-742FA9C4C79B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9A9B-AB44-493E-8460-7C50BEE05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F6606-84AD-4AC5-91F3-742FA9C4C79B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19A9B-AB44-493E-8460-7C50BEE05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Program%20Files%20(x86)\Microsoft%20Office\MEDIA\CAGCAT10\ELPHRG01.wav" TargetMode="External"/><Relationship Id="rId1" Type="http://schemas.openxmlformats.org/officeDocument/2006/relationships/audio" Target="file:///C:\Users\user\Documents\&#1052;&#1072;&#1084;&#1080;&#1085;&#1072;\&#1050;&#1086;&#1085;&#1082;&#1091;&#1088;&#1089;&#1099;\&#1050;&#1086;&#1085;&#1082;&#1091;&#1088;&#1089;%20&#1055;&#1088;&#1077;&#1079;&#1077;&#1085;&#1090;&#1072;&#1094;&#1080;&#1103;\&#1042;&#1077;&#1088;&#1073;&#1080;&#1094;&#1082;&#1072;&#1103;&#1058;&#1051;\Shopen-Perelozhenie-dlya-fleyty-i-gitary-Shum-morya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18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4.png"/><Relationship Id="rId7" Type="http://schemas.openxmlformats.org/officeDocument/2006/relationships/image" Target="../media/image3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18.png"/><Relationship Id="rId9" Type="http://schemas.openxmlformats.org/officeDocument/2006/relationships/image" Target="../media/image37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18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4.png"/><Relationship Id="rId7" Type="http://schemas.openxmlformats.org/officeDocument/2006/relationships/image" Target="../media/image4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3.jpe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cuments\&#1052;&#1072;&#1084;&#1080;&#1085;&#1072;\&#1050;&#1086;&#1085;&#1082;&#1091;&#1088;&#1089;&#1099;\&#1050;&#1086;&#1085;&#1082;&#1091;&#1088;&#1089;%20&#1055;&#1088;&#1077;&#1079;&#1077;&#1085;&#1090;&#1072;&#1094;&#1080;&#1103;\&#1042;&#1077;&#1088;&#1073;&#1080;&#1094;&#1082;&#1072;&#1103;&#1058;&#1051;\40%20-%20&#1048;&#1075;&#1088;&#1072;&#1077;&#1084;%20&#1089;%20&#1073;&#1091;&#1073;&#1085;&#1086;&#1084;.mp3" TargetMode="Externa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ocuments\&#1052;&#1072;&#1084;&#1080;&#1085;&#1072;\&#1050;&#1086;&#1085;&#1082;&#1091;&#1088;&#1089;&#1099;\&#1050;&#1086;&#1085;&#1082;&#1091;&#1088;&#1089;%20&#1055;&#1088;&#1077;&#1079;&#1077;&#1085;&#1090;&#1072;&#1094;&#1080;&#1103;\&#1042;&#1077;&#1088;&#1073;&#1080;&#1094;&#1082;&#1072;&#1103;&#1058;&#1051;\A_Rybnikov_Final_m_f_Volk_i_semero_kozlyat.mp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get-tune.net/" TargetMode="External"/><Relationship Id="rId2" Type="http://schemas.openxmlformats.org/officeDocument/2006/relationships/hyperlink" Target="http://muztun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ages.yandex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cuments\&#1052;&#1072;&#1084;&#1080;&#1085;&#1072;\&#1050;&#1086;&#1085;&#1082;&#1091;&#1088;&#1089;&#1099;\&#1050;&#1086;&#1085;&#1082;&#1091;&#1088;&#1089;%20&#1055;&#1088;&#1077;&#1079;&#1077;&#1085;&#1090;&#1072;&#1094;&#1080;&#1103;\&#1042;&#1077;&#1088;&#1073;&#1080;&#1094;&#1082;&#1072;&#1103;&#1058;&#1051;\72-&#1077;-&#1083;%20&#1072;-&#1093;.mp3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cuments\&#1052;&#1072;&#1084;&#1080;&#1085;&#1072;\&#1050;&#1086;&#1085;&#1082;&#1091;&#1088;&#1089;&#1099;\&#1050;&#1086;&#1085;&#1082;&#1091;&#1088;&#1089;%20&#1055;&#1088;&#1077;&#1079;&#1077;&#1085;&#1090;&#1072;&#1094;&#1080;&#1103;\&#1042;&#1077;&#1088;&#1073;&#1080;&#1094;&#1082;&#1072;&#1103;&#1058;&#1051;\80-&#1072;-&#1103;%20&#1086;-&#1105;%20&#1091;-&#1102;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cuments\&#1052;&#1072;&#1084;&#1080;&#1085;&#1072;\&#1050;&#1086;&#1085;&#1082;&#1091;&#1088;&#1089;&#1099;\&#1050;&#1086;&#1085;&#1082;&#1091;&#1088;&#1089;%20&#1055;&#1088;&#1077;&#1079;&#1077;&#1085;&#1090;&#1072;&#1094;&#1080;&#1103;\&#1042;&#1077;&#1088;&#1073;&#1080;&#1094;&#1082;&#1072;&#1103;&#1058;&#1051;\78-&#1084;&#1091;-&#1084;&#1091;-&#1084;&#1091;-&#1084;&#1091;%20&#1073;&#1077;-&#1073;&#1077;-&#1073;&#1077;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Путешествие  на остров </a:t>
            </a:r>
            <a:r>
              <a:rPr lang="ru-RU" dirty="0" err="1" smtClean="0"/>
              <a:t>Ула-Олэ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852936"/>
            <a:ext cx="6876764" cy="2785864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Автоматизация звука </a:t>
            </a:r>
            <a:r>
              <a:rPr lang="en-US" sz="3600" dirty="0" smtClean="0">
                <a:solidFill>
                  <a:schemeClr val="tx1"/>
                </a:solidFill>
              </a:rPr>
              <a:t>[</a:t>
            </a:r>
            <a:r>
              <a:rPr lang="ru-RU" sz="3600" dirty="0" smtClean="0">
                <a:solidFill>
                  <a:schemeClr val="tx1"/>
                </a:solidFill>
              </a:rPr>
              <a:t>л</a:t>
            </a:r>
            <a:r>
              <a:rPr lang="en-US" sz="3600" dirty="0" smtClean="0">
                <a:solidFill>
                  <a:schemeClr val="tx1"/>
                </a:solidFill>
              </a:rPr>
              <a:t>]</a:t>
            </a:r>
            <a:r>
              <a:rPr lang="ru-RU" sz="3600" dirty="0" smtClean="0">
                <a:solidFill>
                  <a:schemeClr val="tx1"/>
                </a:solidFill>
              </a:rPr>
              <a:t> в слогах</a:t>
            </a:r>
          </a:p>
          <a:p>
            <a:endParaRPr lang="ru-RU" smtClean="0">
              <a:solidFill>
                <a:schemeClr val="tx1"/>
              </a:solidFill>
            </a:endParaRPr>
          </a:p>
          <a:p>
            <a:r>
              <a:rPr lang="ru-RU" smtClean="0">
                <a:solidFill>
                  <a:schemeClr val="tx1"/>
                </a:solidFill>
              </a:rPr>
              <a:t>Составила </a:t>
            </a:r>
            <a:r>
              <a:rPr lang="ru-RU" dirty="0" smtClean="0">
                <a:solidFill>
                  <a:schemeClr val="tx1"/>
                </a:solidFill>
              </a:rPr>
              <a:t>Т. Л. Вербицкая,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учитель-логопед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МБДОУ №179 г. Кемерово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www.arandjelovaconline.com/images/stories/1-%20transport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6945263" flipH="1" flipV="1">
            <a:off x="312320" y="4682086"/>
            <a:ext cx="1863595" cy="1863597"/>
          </a:xfrm>
          <a:prstGeom prst="rect">
            <a:avLst/>
          </a:prstGeom>
          <a:noFill/>
        </p:spPr>
      </p:pic>
      <p:pic>
        <p:nvPicPr>
          <p:cNvPr id="5" name="Picture 2" descr="http://www.bmwclub.ru/auto/gallery/data/500/3491rusflaga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7191375" y="0"/>
            <a:ext cx="1952625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www.edebiyatdefteri.com/resim/resimli_siir/buyuk/4825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80528" y="2204864"/>
            <a:ext cx="9505056" cy="4869160"/>
          </a:xfrm>
          <a:prstGeom prst="snipRoundRect">
            <a:avLst>
              <a:gd name="adj1" fmla="val 3716"/>
              <a:gd name="adj2" fmla="val 16019"/>
            </a:avLst>
          </a:prstGeom>
          <a:noFill/>
          <a:effectLst>
            <a:softEdge rad="127000"/>
          </a:effectLst>
        </p:spPr>
      </p:pic>
      <p:pic>
        <p:nvPicPr>
          <p:cNvPr id="6" name="Picture 4" descr="http://files.softicons.com/download/holidays-icons/enjoyment-icons-by-icojoy/logo.png"/>
          <p:cNvPicPr>
            <a:picLocks noChangeAspect="1" noChangeArrowheads="1"/>
          </p:cNvPicPr>
          <p:nvPr/>
        </p:nvPicPr>
        <p:blipFill>
          <a:blip r:embed="rId3" cstate="screen"/>
          <a:srcRect b="2703"/>
          <a:stretch>
            <a:fillRect/>
          </a:stretch>
        </p:blipFill>
        <p:spPr bwMode="auto">
          <a:xfrm flipH="1">
            <a:off x="2483768" y="1953672"/>
            <a:ext cx="5040560" cy="49043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Угостим ее вкусным вареньем!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Обезьянка обрадовалась:</a:t>
            </a:r>
          </a:p>
          <a:p>
            <a:r>
              <a:rPr lang="ru-RU" dirty="0" err="1" smtClean="0"/>
              <a:t>Ла-ла-ла-ла-ла-ла-ла</a:t>
            </a:r>
            <a:endParaRPr lang="ru-RU" dirty="0" smtClean="0"/>
          </a:p>
          <a:p>
            <a:r>
              <a:rPr lang="ru-RU" dirty="0" err="1" smtClean="0"/>
              <a:t>Лэ-лэ-лэ-лэ-лэ-лэ-лэ</a:t>
            </a:r>
            <a:endParaRPr lang="ru-RU" dirty="0"/>
          </a:p>
        </p:txBody>
      </p:sp>
      <p:pic>
        <p:nvPicPr>
          <p:cNvPr id="1030" name="Picture 6" descr="http://img-fotki.yandex.ru/get/5207/tatyana2q8-medvedeva.122/0_5348d_ce7008db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31840" y="4010720"/>
            <a:ext cx="2771800" cy="2511944"/>
          </a:xfrm>
          <a:prstGeom prst="rect">
            <a:avLst/>
          </a:prstGeom>
          <a:noFill/>
        </p:spPr>
      </p:pic>
      <p:pic>
        <p:nvPicPr>
          <p:cNvPr id="28674" name="Picture 2" descr="http://images.wisegeek.com/small/jar-of-jam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39952" y="5157192"/>
            <a:ext cx="720080" cy="64747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8676" name="Picture 4" descr="http://www.kbufa.ru/products/1389.g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0238240" flipH="1" flipV="1">
            <a:off x="3550606" y="4434959"/>
            <a:ext cx="924103" cy="797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Отдохнем – позагораем!</a:t>
            </a:r>
            <a:endParaRPr lang="ru-RU" dirty="0"/>
          </a:p>
        </p:txBody>
      </p:sp>
      <p:pic>
        <p:nvPicPr>
          <p:cNvPr id="4" name="Picture 8" descr="http://www.edebiyatdefteri.com/resim/resimli_siir/buyuk/4825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80528" y="2204864"/>
            <a:ext cx="9505056" cy="4869160"/>
          </a:xfrm>
          <a:prstGeom prst="round1Rect">
            <a:avLst>
              <a:gd name="adj" fmla="val 20876"/>
            </a:avLst>
          </a:prstGeom>
          <a:noFill/>
          <a:effectLst>
            <a:softEdge rad="127000"/>
          </a:effectLst>
        </p:spPr>
      </p:pic>
      <p:sp>
        <p:nvSpPr>
          <p:cNvPr id="5" name="Хорда 4"/>
          <p:cNvSpPr/>
          <p:nvPr/>
        </p:nvSpPr>
        <p:spPr>
          <a:xfrm rot="5400000">
            <a:off x="2587724" y="2569468"/>
            <a:ext cx="4509120" cy="9684568"/>
          </a:xfrm>
          <a:prstGeom prst="chord">
            <a:avLst>
              <a:gd name="adj1" fmla="val 5383414"/>
              <a:gd name="adj2" fmla="val 16200000"/>
            </a:avLst>
          </a:prstGeom>
          <a:gradFill flip="none" rotWithShape="1">
            <a:gsLst>
              <a:gs pos="0">
                <a:srgbClr val="FFFF00"/>
              </a:gs>
              <a:gs pos="13000">
                <a:srgbClr val="FFC000"/>
              </a:gs>
              <a:gs pos="21001">
                <a:srgbClr val="FFC000"/>
              </a:gs>
              <a:gs pos="63000">
                <a:srgbClr val="FFB800"/>
              </a:gs>
              <a:gs pos="67000">
                <a:srgbClr val="FFC000"/>
              </a:gs>
              <a:gs pos="69000">
                <a:srgbClr val="FFC000"/>
              </a:gs>
              <a:gs pos="82001">
                <a:srgbClr val="C08900"/>
              </a:gs>
              <a:gs pos="100000">
                <a:srgbClr val="C08900"/>
              </a:gs>
            </a:gsLst>
            <a:lin ang="0" scaled="0"/>
            <a:tileRect/>
          </a:gradFill>
          <a:ln>
            <a:noFill/>
          </a:ln>
          <a:scene3d>
            <a:camera prst="isometricOffAxis1Left"/>
            <a:lightRig rig="morning" dir="t"/>
          </a:scene3d>
          <a:sp3d extrusionH="190500" contourW="12700" prstMaterial="dkEdge">
            <a:bevelT w="69850" h="69850"/>
            <a:extrusionClr>
              <a:schemeClr val="accent6">
                <a:lumMod val="75000"/>
              </a:schemeClr>
            </a:extrusionClr>
            <a:contourClr>
              <a:schemeClr val="tx2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endParaRPr lang="ru-RU"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16200000" scaled="0"/>
              </a:gradFill>
            </a:endParaRPr>
          </a:p>
        </p:txBody>
      </p:sp>
      <p:pic>
        <p:nvPicPr>
          <p:cNvPr id="7" name="Shopen-Perelozhenie-dlya-fleyty-i-gitary-Shum-mor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259632" y="692696"/>
            <a:ext cx="304800" cy="304800"/>
          </a:xfrm>
          <a:prstGeom prst="rect">
            <a:avLst/>
          </a:prstGeom>
        </p:spPr>
      </p:pic>
      <p:pic>
        <p:nvPicPr>
          <p:cNvPr id="11" name="ELPHRG01.wav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7776356" y="7287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17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1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www.edebiyatdefteri.com/resim/resimli_siir/buyuk/4825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80528" y="2204864"/>
            <a:ext cx="9505056" cy="486916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4" descr="http://files.softicons.com/download/holidays-icons/enjoyment-icons-by-icojoy/logo.png"/>
          <p:cNvPicPr>
            <a:picLocks noChangeAspect="1" noChangeArrowheads="1"/>
          </p:cNvPicPr>
          <p:nvPr/>
        </p:nvPicPr>
        <p:blipFill>
          <a:blip r:embed="rId3" cstate="screen"/>
          <a:srcRect b="2703"/>
          <a:stretch>
            <a:fillRect/>
          </a:stretch>
        </p:blipFill>
        <p:spPr bwMode="auto">
          <a:xfrm flipH="1">
            <a:off x="2483768" y="1953672"/>
            <a:ext cx="5040560" cy="49043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Подскажем обезьянке!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Обезьянке задумалась, а какое варенье у нее получится:</a:t>
            </a:r>
          </a:p>
          <a:p>
            <a:r>
              <a:rPr lang="ru-RU" dirty="0" smtClean="0"/>
              <a:t>Из бананов? – Банановое!</a:t>
            </a:r>
          </a:p>
          <a:p>
            <a:r>
              <a:rPr lang="ru-RU" dirty="0" smtClean="0"/>
              <a:t>Из ананасов?..</a:t>
            </a:r>
          </a:p>
          <a:p>
            <a:r>
              <a:rPr lang="ru-RU" dirty="0" smtClean="0"/>
              <a:t>Из кокосов?..</a:t>
            </a:r>
            <a:endParaRPr lang="ru-RU" dirty="0"/>
          </a:p>
        </p:txBody>
      </p:sp>
      <p:pic>
        <p:nvPicPr>
          <p:cNvPr id="1030" name="Picture 6" descr="http://img-fotki.yandex.ru/get/5207/tatyana2q8-medvedeva.122/0_5348d_ce7008db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31840" y="4010720"/>
            <a:ext cx="2771800" cy="2511944"/>
          </a:xfrm>
          <a:prstGeom prst="rect">
            <a:avLst/>
          </a:prstGeom>
          <a:noFill/>
        </p:spPr>
      </p:pic>
      <p:pic>
        <p:nvPicPr>
          <p:cNvPr id="28674" name="Picture 2" descr="http://images.wisegeek.com/small/jar-of-jam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39952" y="5157192"/>
            <a:ext cx="720080" cy="64747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8676" name="Picture 4" descr="http://www.kbufa.ru/products/1389.g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0238240" flipH="1" flipV="1">
            <a:off x="3550606" y="4434959"/>
            <a:ext cx="924103" cy="797637"/>
          </a:xfrm>
          <a:prstGeom prst="rect">
            <a:avLst/>
          </a:prstGeom>
          <a:noFill/>
        </p:spPr>
      </p:pic>
      <p:pic>
        <p:nvPicPr>
          <p:cNvPr id="30722" name="Picture 2" descr="http://img-fotki.yandex.ru/get/4706/119528728.8e9/0_90aa1_b046f8e8_XL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27776" y="2060848"/>
            <a:ext cx="2016224" cy="1992029"/>
          </a:xfrm>
          <a:prstGeom prst="cloudCallout">
            <a:avLst>
              <a:gd name="adj1" fmla="val -46637"/>
              <a:gd name="adj2" fmla="val 43506"/>
            </a:avLst>
          </a:prstGeom>
          <a:noFill/>
          <a:ln w="38100">
            <a:solidFill>
              <a:schemeClr val="bg1"/>
            </a:solidFill>
          </a:ln>
        </p:spPr>
      </p:pic>
      <p:pic>
        <p:nvPicPr>
          <p:cNvPr id="30724" name="Picture 4" descr="http://img-fotki.yandex.ru/get/4516/119528728.8e8/0_90a5c_f95e5e5b_XL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23528" y="4643321"/>
            <a:ext cx="2376264" cy="2214679"/>
          </a:xfrm>
          <a:prstGeom prst="cloudCallout">
            <a:avLst>
              <a:gd name="adj1" fmla="val 48829"/>
              <a:gd name="adj2" fmla="val -44280"/>
            </a:avLst>
          </a:prstGeom>
          <a:noFill/>
          <a:ln w="38100">
            <a:solidFill>
              <a:schemeClr val="bg1"/>
            </a:solidFill>
          </a:ln>
        </p:spPr>
      </p:pic>
      <p:pic>
        <p:nvPicPr>
          <p:cNvPr id="30726" name="Picture 6" descr="http://hayat.com.ua/files/6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516216" y="4797152"/>
            <a:ext cx="2284290" cy="1842025"/>
          </a:xfrm>
          <a:prstGeom prst="cloudCallout">
            <a:avLst>
              <a:gd name="adj1" fmla="val -48128"/>
              <a:gd name="adj2" fmla="val -41233"/>
            </a:avLst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www.edebiyatdefteri.com/resim/resimli_siir/buyuk/4825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80528" y="2204864"/>
            <a:ext cx="9505056" cy="486916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4" descr="http://files.softicons.com/download/holidays-icons/enjoyment-icons-by-icojoy/logo.png"/>
          <p:cNvPicPr>
            <a:picLocks noChangeAspect="1" noChangeArrowheads="1"/>
          </p:cNvPicPr>
          <p:nvPr/>
        </p:nvPicPr>
        <p:blipFill>
          <a:blip r:embed="rId3" cstate="screen"/>
          <a:srcRect b="2703"/>
          <a:stretch>
            <a:fillRect/>
          </a:stretch>
        </p:blipFill>
        <p:spPr bwMode="auto">
          <a:xfrm flipH="1">
            <a:off x="2483768" y="1953672"/>
            <a:ext cx="5040560" cy="49043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Обезьянка ест, да причмокивает!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Ла-ла-ла</a:t>
            </a:r>
            <a:endParaRPr lang="ru-RU" dirty="0" smtClean="0"/>
          </a:p>
          <a:p>
            <a:r>
              <a:rPr lang="ru-RU" dirty="0" smtClean="0"/>
              <a:t>Лэ-лэ-лэ</a:t>
            </a:r>
          </a:p>
          <a:p>
            <a:r>
              <a:rPr lang="ru-RU" dirty="0" err="1" smtClean="0"/>
              <a:t>Лы-лы-лы</a:t>
            </a:r>
            <a:endParaRPr lang="ru-RU" dirty="0" smtClean="0"/>
          </a:p>
          <a:p>
            <a:r>
              <a:rPr lang="ru-RU" dirty="0" err="1" smtClean="0"/>
              <a:t>Ло-ло-ло</a:t>
            </a:r>
            <a:endParaRPr lang="ru-RU" dirty="0" smtClean="0"/>
          </a:p>
          <a:p>
            <a:r>
              <a:rPr lang="ru-RU" dirty="0" err="1" smtClean="0"/>
              <a:t>Лу-лу-лу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30" name="Picture 6" descr="http://img-fotki.yandex.ru/get/5207/tatyana2q8-medvedeva.122/0_5348d_ce7008db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31840" y="4010720"/>
            <a:ext cx="2771800" cy="2511944"/>
          </a:xfrm>
          <a:prstGeom prst="rect">
            <a:avLst/>
          </a:prstGeom>
          <a:noFill/>
        </p:spPr>
      </p:pic>
      <p:pic>
        <p:nvPicPr>
          <p:cNvPr id="31746" name="Picture 2" descr="http://www.graycell.ru/picture/big/banka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39952" y="5013176"/>
            <a:ext cx="651432" cy="811007"/>
          </a:xfrm>
          <a:prstGeom prst="roundRect">
            <a:avLst>
              <a:gd name="adj" fmla="val 17263"/>
            </a:avLst>
          </a:prstGeom>
          <a:noFill/>
          <a:effectLst>
            <a:softEdge rad="63500"/>
          </a:effectLst>
        </p:spPr>
      </p:pic>
      <p:pic>
        <p:nvPicPr>
          <p:cNvPr id="10" name="Picture 2" descr="http://images.wisegeek.com/small/jar-of-jam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139952" y="5013176"/>
            <a:ext cx="720080" cy="79149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Собери на память</a:t>
            </a:r>
            <a:endParaRPr lang="ru-RU" dirty="0"/>
          </a:p>
        </p:txBody>
      </p:sp>
      <p:pic>
        <p:nvPicPr>
          <p:cNvPr id="4" name="Picture 8" descr="http://www.edebiyatdefteri.com/resim/resimli_siir/buyuk/4825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80528" y="2204864"/>
            <a:ext cx="9505056" cy="486916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Хорда 4"/>
          <p:cNvSpPr/>
          <p:nvPr/>
        </p:nvSpPr>
        <p:spPr>
          <a:xfrm rot="5400000">
            <a:off x="2317440" y="2286000"/>
            <a:ext cx="4509120" cy="9144000"/>
          </a:xfrm>
          <a:prstGeom prst="chord">
            <a:avLst>
              <a:gd name="adj1" fmla="val 5383414"/>
              <a:gd name="adj2" fmla="val 16200000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Возьмем только те ракушки, которые скажут нам слова со звуком [л]:</a:t>
            </a:r>
          </a:p>
          <a:p>
            <a:r>
              <a:rPr lang="ru-RU" dirty="0" smtClean="0"/>
              <a:t>во</a:t>
            </a:r>
            <a:r>
              <a:rPr lang="ru-RU" b="1" dirty="0" smtClean="0"/>
              <a:t>л</a:t>
            </a:r>
            <a:r>
              <a:rPr lang="ru-RU" dirty="0" smtClean="0"/>
              <a:t>ны, море, песок, со</a:t>
            </a:r>
            <a:r>
              <a:rPr lang="ru-RU" b="1" dirty="0" smtClean="0"/>
              <a:t>л</a:t>
            </a:r>
            <a:r>
              <a:rPr lang="ru-RU" dirty="0" smtClean="0"/>
              <a:t>нышко, остров, обезьяна, об</a:t>
            </a:r>
            <a:r>
              <a:rPr lang="ru-RU" b="1" dirty="0" smtClean="0"/>
              <a:t>л</a:t>
            </a:r>
            <a:r>
              <a:rPr lang="ru-RU" dirty="0" smtClean="0"/>
              <a:t>ако, п</a:t>
            </a:r>
            <a:r>
              <a:rPr lang="ru-RU" b="1" dirty="0" smtClean="0"/>
              <a:t>л</a:t>
            </a:r>
            <a:r>
              <a:rPr lang="ru-RU" dirty="0" smtClean="0"/>
              <a:t>авать</a:t>
            </a:r>
            <a:endParaRPr lang="ru-RU" dirty="0"/>
          </a:p>
        </p:txBody>
      </p:sp>
      <p:pic>
        <p:nvPicPr>
          <p:cNvPr id="35842" name="Picture 2" descr="http://img-fotki.yandex.ru/get/5815/103425212.35/0_5adb4_4411b03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888" y="4437112"/>
            <a:ext cx="2583228" cy="2073040"/>
          </a:xfrm>
          <a:prstGeom prst="rect">
            <a:avLst/>
          </a:prstGeom>
          <a:noFill/>
        </p:spPr>
      </p:pic>
      <p:pic>
        <p:nvPicPr>
          <p:cNvPr id="35844" name="Picture 4" descr="http://img-fotki.yandex.ru/get/4410/111874181.51/0_8c1e9_edaf442c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978073">
            <a:off x="332728" y="4791693"/>
            <a:ext cx="3322811" cy="2004493"/>
          </a:xfrm>
          <a:prstGeom prst="rect">
            <a:avLst/>
          </a:prstGeom>
          <a:noFill/>
        </p:spPr>
      </p:pic>
      <p:pic>
        <p:nvPicPr>
          <p:cNvPr id="35846" name="Picture 6" descr="http://img-fotki.yandex.ru/get/5809/111874181.51/0_8c1f2_65dd4773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413635">
            <a:off x="5908436" y="4876025"/>
            <a:ext cx="2636316" cy="2029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www.edebiyatdefteri.com/resim/resimli_siir/buyuk/4825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80528" y="2204864"/>
            <a:ext cx="9505056" cy="486916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4" descr="http://files.softicons.com/download/holidays-icons/enjoyment-icons-by-icojoy/logo.png"/>
          <p:cNvPicPr>
            <a:picLocks noChangeAspect="1" noChangeArrowheads="1"/>
          </p:cNvPicPr>
          <p:nvPr/>
        </p:nvPicPr>
        <p:blipFill>
          <a:blip r:embed="rId3" cstate="screen"/>
          <a:srcRect b="2703"/>
          <a:stretch>
            <a:fillRect/>
          </a:stretch>
        </p:blipFill>
        <p:spPr bwMode="auto">
          <a:xfrm flipH="1">
            <a:off x="2483768" y="1953672"/>
            <a:ext cx="5040560" cy="49043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Обезьянка хочет показать нам свои сокровища!</a:t>
            </a:r>
            <a:endParaRPr lang="ru-RU" dirty="0"/>
          </a:p>
        </p:txBody>
      </p:sp>
      <p:pic>
        <p:nvPicPr>
          <p:cNvPr id="1030" name="Picture 6" descr="http://img-fotki.yandex.ru/get/5207/tatyana2q8-medvedeva.122/0_5348d_ce7008db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31840" y="4010720"/>
            <a:ext cx="2771800" cy="25119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/>
          <a:lstStyle/>
          <a:p>
            <a:r>
              <a:rPr lang="ru-RU" dirty="0" smtClean="0"/>
              <a:t>Произнеси «</a:t>
            </a:r>
            <a:r>
              <a:rPr lang="ru-RU" dirty="0" err="1" smtClean="0"/>
              <a:t>ла</a:t>
            </a:r>
            <a:r>
              <a:rPr lang="ru-RU" dirty="0" smtClean="0"/>
              <a:t>» в конце слов: </a:t>
            </a:r>
            <a:r>
              <a:rPr lang="ru-RU" i="1" dirty="0" err="1" smtClean="0"/>
              <a:t>ю</a:t>
            </a:r>
            <a:r>
              <a:rPr lang="ru-RU" dirty="0" smtClean="0"/>
              <a:t>-…</a:t>
            </a:r>
            <a:r>
              <a:rPr lang="ru-RU" dirty="0" err="1" smtClean="0"/>
              <a:t>ла</a:t>
            </a:r>
            <a:r>
              <a:rPr lang="ru-RU" dirty="0" smtClean="0"/>
              <a:t>, </a:t>
            </a:r>
            <a:r>
              <a:rPr lang="ru-RU" i="1" dirty="0" smtClean="0"/>
              <a:t>пи-</a:t>
            </a:r>
            <a:r>
              <a:rPr lang="ru-RU" dirty="0" smtClean="0"/>
              <a:t>…</a:t>
            </a:r>
            <a:r>
              <a:rPr lang="ru-RU" dirty="0" err="1" smtClean="0"/>
              <a:t>ла</a:t>
            </a:r>
            <a:r>
              <a:rPr lang="ru-RU" dirty="0" smtClean="0"/>
              <a:t>, </a:t>
            </a:r>
            <a:r>
              <a:rPr lang="ru-RU" i="1" dirty="0" err="1" smtClean="0"/>
              <a:t>зо</a:t>
            </a:r>
            <a:r>
              <a:rPr lang="ru-RU" i="1" dirty="0" smtClean="0"/>
              <a:t>-</a:t>
            </a:r>
            <a:r>
              <a:rPr lang="ru-RU" dirty="0" smtClean="0"/>
              <a:t>…</a:t>
            </a:r>
            <a:r>
              <a:rPr lang="ru-RU" dirty="0" err="1" smtClean="0"/>
              <a:t>ла</a:t>
            </a:r>
            <a:r>
              <a:rPr lang="ru-RU" dirty="0" smtClean="0"/>
              <a:t>, </a:t>
            </a:r>
            <a:r>
              <a:rPr lang="ru-RU" i="1" dirty="0" err="1" smtClean="0"/>
              <a:t>пче</a:t>
            </a:r>
            <a:r>
              <a:rPr lang="ru-RU" i="1" dirty="0" smtClean="0"/>
              <a:t>-</a:t>
            </a:r>
            <a:r>
              <a:rPr lang="ru-RU" dirty="0" smtClean="0"/>
              <a:t>…</a:t>
            </a:r>
            <a:r>
              <a:rPr lang="ru-RU" dirty="0" err="1" smtClean="0"/>
              <a:t>ла</a:t>
            </a:r>
            <a:r>
              <a:rPr lang="ru-RU" dirty="0" smtClean="0"/>
              <a:t>, </a:t>
            </a:r>
            <a:r>
              <a:rPr lang="ru-RU" i="1" dirty="0" err="1" smtClean="0"/>
              <a:t>аку</a:t>
            </a:r>
            <a:r>
              <a:rPr lang="ru-RU" i="1" dirty="0" smtClean="0"/>
              <a:t>-</a:t>
            </a:r>
            <a:r>
              <a:rPr lang="ru-RU" dirty="0" smtClean="0"/>
              <a:t>…</a:t>
            </a:r>
            <a:r>
              <a:rPr lang="ru-RU" dirty="0" err="1" smtClean="0"/>
              <a:t>ла</a:t>
            </a:r>
            <a:r>
              <a:rPr lang="ru-RU" dirty="0" smtClean="0"/>
              <a:t>.</a:t>
            </a:r>
          </a:p>
        </p:txBody>
      </p:sp>
      <p:pic>
        <p:nvPicPr>
          <p:cNvPr id="32770" name="Picture 2" descr="http://megustame.ru/wp-content/uploads/2012/11/296.gif"/>
          <p:cNvPicPr>
            <a:picLocks noChangeAspect="1" noChangeArrowheads="1"/>
          </p:cNvPicPr>
          <p:nvPr/>
        </p:nvPicPr>
        <p:blipFill>
          <a:blip r:embed="rId5" cstate="screen"/>
          <a:srcRect l="28980" t="15120" r="28181" b="16841"/>
          <a:stretch>
            <a:fillRect/>
          </a:stretch>
        </p:blipFill>
        <p:spPr bwMode="auto">
          <a:xfrm>
            <a:off x="2555776" y="5301208"/>
            <a:ext cx="1224136" cy="1296144"/>
          </a:xfrm>
          <a:prstGeom prst="rect">
            <a:avLst/>
          </a:prstGeom>
          <a:noFill/>
        </p:spPr>
      </p:pic>
      <p:pic>
        <p:nvPicPr>
          <p:cNvPr id="32772" name="Picture 4" descr="http://mir-oboev.ucoz.kz/_ph/14/2/408468703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889061" flipH="1">
            <a:off x="2607174" y="3408390"/>
            <a:ext cx="1756621" cy="1756621"/>
          </a:xfrm>
          <a:prstGeom prst="rect">
            <a:avLst/>
          </a:prstGeom>
          <a:noFill/>
        </p:spPr>
      </p:pic>
      <p:pic>
        <p:nvPicPr>
          <p:cNvPr id="32774" name="Picture 6" descr="http://os1.i.ua/3/1/10801448_b877a92f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91880" y="4869160"/>
            <a:ext cx="1944216" cy="1296144"/>
          </a:xfrm>
          <a:prstGeom prst="snip2SameRect">
            <a:avLst>
              <a:gd name="adj1" fmla="val 50000"/>
              <a:gd name="adj2" fmla="val 0"/>
            </a:avLst>
          </a:prstGeom>
          <a:noFill/>
          <a:effectLst>
            <a:softEdge rad="317500"/>
          </a:effectLst>
        </p:spPr>
      </p:pic>
      <p:pic>
        <p:nvPicPr>
          <p:cNvPr id="32776" name="Picture 8" descr="http://ogo.in.ua/forums/uploads/av-14137.png?_r=0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364088" y="4365104"/>
            <a:ext cx="762000" cy="762000"/>
          </a:xfrm>
          <a:prstGeom prst="rect">
            <a:avLst/>
          </a:prstGeom>
          <a:noFill/>
        </p:spPr>
      </p:pic>
      <p:pic>
        <p:nvPicPr>
          <p:cNvPr id="32778" name="Picture 10" descr="http://userimages01-akm.imvu.com/productdata/stickers_a60e2617ca1ea4f85354ae2b3b71e8f7.gif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728574" y="4869160"/>
            <a:ext cx="2793988" cy="1131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www.edebiyatdefteri.com/resim/resimli_siir/buyuk/4825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80528" y="2204864"/>
            <a:ext cx="9505056" cy="486916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0" name="Хорда 19"/>
          <p:cNvSpPr/>
          <p:nvPr/>
        </p:nvSpPr>
        <p:spPr>
          <a:xfrm rot="5400000">
            <a:off x="2317440" y="2286000"/>
            <a:ext cx="4509120" cy="9144000"/>
          </a:xfrm>
          <a:prstGeom prst="chord">
            <a:avLst>
              <a:gd name="adj1" fmla="val 5383414"/>
              <a:gd name="adj2" fmla="val 16200000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http://files.softicons.com/download/holidays-icons/enjoyment-icons-by-icojoy/logo.png"/>
          <p:cNvPicPr>
            <a:picLocks noChangeAspect="1" noChangeArrowheads="1"/>
          </p:cNvPicPr>
          <p:nvPr/>
        </p:nvPicPr>
        <p:blipFill>
          <a:blip r:embed="rId3" cstate="screen"/>
          <a:srcRect b="2703"/>
          <a:stretch>
            <a:fillRect/>
          </a:stretch>
        </p:blipFill>
        <p:spPr bwMode="auto">
          <a:xfrm flipH="1">
            <a:off x="2483768" y="1953672"/>
            <a:ext cx="5040560" cy="49043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 это не всё!</a:t>
            </a:r>
            <a:endParaRPr lang="ru-RU" dirty="0"/>
          </a:p>
        </p:txBody>
      </p:sp>
      <p:pic>
        <p:nvPicPr>
          <p:cNvPr id="1030" name="Picture 6" descr="http://img-fotki.yandex.ru/get/5207/tatyana2q8-medvedeva.122/0_5348d_ce7008db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31840" y="4010720"/>
            <a:ext cx="2771800" cy="25119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/>
          <a:lstStyle/>
          <a:p>
            <a:r>
              <a:rPr lang="ru-RU" dirty="0" smtClean="0"/>
              <a:t>Произнеси «</a:t>
            </a:r>
            <a:r>
              <a:rPr lang="ru-RU" dirty="0" err="1" smtClean="0"/>
              <a:t>лы</a:t>
            </a:r>
            <a:r>
              <a:rPr lang="ru-RU" dirty="0" smtClean="0"/>
              <a:t>» в конце слов: </a:t>
            </a:r>
            <a:r>
              <a:rPr lang="ru-RU" dirty="0" err="1" smtClean="0"/>
              <a:t>ви</a:t>
            </a:r>
            <a:r>
              <a:rPr lang="ru-RU" dirty="0" smtClean="0"/>
              <a:t>-…</a:t>
            </a:r>
            <a:r>
              <a:rPr lang="ru-RU" dirty="0" err="1" smtClean="0"/>
              <a:t>лы</a:t>
            </a:r>
            <a:r>
              <a:rPr lang="ru-RU" dirty="0" smtClean="0"/>
              <a:t>, уз-…</a:t>
            </a:r>
            <a:r>
              <a:rPr lang="ru-RU" dirty="0" err="1" smtClean="0"/>
              <a:t>лы</a:t>
            </a:r>
            <a:r>
              <a:rPr lang="ru-RU" dirty="0" smtClean="0"/>
              <a:t>, кот-…</a:t>
            </a:r>
            <a:r>
              <a:rPr lang="ru-RU" dirty="0" err="1" smtClean="0"/>
              <a:t>лы</a:t>
            </a:r>
            <a:r>
              <a:rPr lang="ru-RU" dirty="0" smtClean="0"/>
              <a:t>, пена-…</a:t>
            </a:r>
            <a:r>
              <a:rPr lang="ru-RU" dirty="0" err="1" smtClean="0"/>
              <a:t>лы</a:t>
            </a:r>
            <a:r>
              <a:rPr lang="ru-RU" dirty="0" smtClean="0"/>
              <a:t>, бока-…</a:t>
            </a:r>
            <a:r>
              <a:rPr lang="ru-RU" dirty="0" err="1" smtClean="0"/>
              <a:t>лы</a:t>
            </a:r>
            <a:r>
              <a:rPr lang="ru-RU" dirty="0" smtClean="0"/>
              <a:t>.</a:t>
            </a:r>
          </a:p>
        </p:txBody>
      </p:sp>
      <p:pic>
        <p:nvPicPr>
          <p:cNvPr id="33806" name="Picture 14" descr="http://fishdayposuda.ru/image/cache/import_files/img/db31e524-b6b7-11e0-89a9-0015173024e5-120x120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869160"/>
            <a:ext cx="3419872" cy="2160240"/>
          </a:xfrm>
          <a:prstGeom prst="rect">
            <a:avLst/>
          </a:prstGeom>
          <a:noFill/>
        </p:spPr>
      </p:pic>
      <p:pic>
        <p:nvPicPr>
          <p:cNvPr id="33794" name="Picture 2" descr="http://cdn.gardena.com/dimage.axd/default/ga410-0406/460x460/7d227f0d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913316" flipH="1" flipV="1">
            <a:off x="3434078" y="2931975"/>
            <a:ext cx="1394139" cy="3393143"/>
          </a:xfrm>
          <a:prstGeom prst="rect">
            <a:avLst/>
          </a:prstGeom>
          <a:noFill/>
        </p:spPr>
      </p:pic>
      <p:pic>
        <p:nvPicPr>
          <p:cNvPr id="33796" name="Picture 4" descr="http://samara.palich.ru/files/preview/uzelki_s_finikami_i_orekhami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20868261">
            <a:off x="539552" y="5013176"/>
            <a:ext cx="2304256" cy="1541697"/>
          </a:xfrm>
          <a:prstGeom prst="rect">
            <a:avLst/>
          </a:prstGeom>
          <a:noFill/>
        </p:spPr>
      </p:pic>
      <p:pic>
        <p:nvPicPr>
          <p:cNvPr id="33800" name="Picture 8" descr="http://www.kids-company.ru/published/publicdata/U6343KID/attachments/SC/products_pictures/1608_enl.png"/>
          <p:cNvPicPr>
            <a:picLocks noChangeAspect="1" noChangeArrowheads="1"/>
          </p:cNvPicPr>
          <p:nvPr/>
        </p:nvPicPr>
        <p:blipFill>
          <a:blip r:embed="rId8" cstate="screen"/>
          <a:srcRect b="59051"/>
          <a:stretch>
            <a:fillRect/>
          </a:stretch>
        </p:blipFill>
        <p:spPr bwMode="auto">
          <a:xfrm rot="20443525">
            <a:off x="5064212" y="3654061"/>
            <a:ext cx="3341077" cy="1368152"/>
          </a:xfrm>
          <a:prstGeom prst="roundRect">
            <a:avLst/>
          </a:prstGeom>
          <a:noFill/>
          <a:effectLst>
            <a:softEdge rad="317500"/>
          </a:effectLst>
        </p:spPr>
      </p:pic>
      <p:pic>
        <p:nvPicPr>
          <p:cNvPr id="33804" name="Picture 12" descr="http://fishdayposuda.ru/image/import_files/img/db31e51f-b6b7-11e0-89a9-0015173024e5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228184" y="4637303"/>
            <a:ext cx="2915816" cy="2220697"/>
          </a:xfrm>
          <a:prstGeom prst="rect">
            <a:avLst/>
          </a:prstGeom>
          <a:noFill/>
        </p:spPr>
      </p:pic>
      <p:pic>
        <p:nvPicPr>
          <p:cNvPr id="33802" name="Picture 10" descr="http://img-fotki.yandex.ru/get/5810/111874181.58/0_8cc72_8a55e2b0_XL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308304" y="4725144"/>
            <a:ext cx="1368152" cy="1522281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>
            <a:off x="395536" y="2348880"/>
            <a:ext cx="2088232" cy="2952328"/>
            <a:chOff x="395536" y="1700808"/>
            <a:chExt cx="2520280" cy="3600400"/>
          </a:xfrm>
        </p:grpSpPr>
        <p:pic>
          <p:nvPicPr>
            <p:cNvPr id="33808" name="Picture 16" descr="http://bondarka.com.ua/images/.t/_prod/.h150_1346844068_18-podnos350-1.png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395536" y="2780928"/>
              <a:ext cx="2520280" cy="2520280"/>
            </a:xfrm>
            <a:prstGeom prst="rect">
              <a:avLst/>
            </a:prstGeom>
            <a:noFill/>
          </p:spPr>
        </p:pic>
        <p:pic>
          <p:nvPicPr>
            <p:cNvPr id="33798" name="Picture 6" descr="http://x-26.ru/img/k9-1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467544" y="1700808"/>
              <a:ext cx="2448272" cy="299591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www.edebiyatdefteri.com/resim/resimli_siir/buyuk/4825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80528" y="2204864"/>
            <a:ext cx="9505056" cy="486916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8" name="Хорда 17"/>
          <p:cNvSpPr/>
          <p:nvPr/>
        </p:nvSpPr>
        <p:spPr>
          <a:xfrm rot="5400000">
            <a:off x="2317440" y="2286000"/>
            <a:ext cx="4509120" cy="9144000"/>
          </a:xfrm>
          <a:prstGeom prst="chord">
            <a:avLst>
              <a:gd name="adj1" fmla="val 5383414"/>
              <a:gd name="adj2" fmla="val 16200000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4" descr="http://files.softicons.com/download/holidays-icons/enjoyment-icons-by-icojoy/logo.png"/>
          <p:cNvPicPr>
            <a:picLocks noChangeAspect="1" noChangeArrowheads="1"/>
          </p:cNvPicPr>
          <p:nvPr/>
        </p:nvPicPr>
        <p:blipFill>
          <a:blip r:embed="rId3" cstate="screen"/>
          <a:srcRect b="2703"/>
          <a:stretch>
            <a:fillRect/>
          </a:stretch>
        </p:blipFill>
        <p:spPr bwMode="auto">
          <a:xfrm flipH="1">
            <a:off x="2483768" y="1953672"/>
            <a:ext cx="5040560" cy="49043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 неё ещё что-то есть!</a:t>
            </a:r>
            <a:endParaRPr lang="ru-RU" dirty="0"/>
          </a:p>
        </p:txBody>
      </p:sp>
      <p:pic>
        <p:nvPicPr>
          <p:cNvPr id="1030" name="Picture 6" descr="http://img-fotki.yandex.ru/get/5207/tatyana2q8-medvedeva.122/0_5348d_ce7008db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31840" y="4010720"/>
            <a:ext cx="2771800" cy="25119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/>
          <a:lstStyle/>
          <a:p>
            <a:r>
              <a:rPr lang="ru-RU" dirty="0" smtClean="0"/>
              <a:t>Произнеси «</a:t>
            </a:r>
            <a:r>
              <a:rPr lang="ru-RU" dirty="0" err="1" smtClean="0"/>
              <a:t>ло</a:t>
            </a:r>
            <a:r>
              <a:rPr lang="ru-RU" dirty="0" smtClean="0"/>
              <a:t>» в конце слов: </a:t>
            </a:r>
            <a:r>
              <a:rPr lang="ru-RU" i="1" dirty="0" smtClean="0"/>
              <a:t>сед</a:t>
            </a:r>
            <a:r>
              <a:rPr lang="ru-RU" dirty="0" smtClean="0"/>
              <a:t>-…</a:t>
            </a:r>
            <a:r>
              <a:rPr lang="ru-RU" dirty="0" err="1" smtClean="0"/>
              <a:t>ло</a:t>
            </a:r>
            <a:r>
              <a:rPr lang="ru-RU" dirty="0" smtClean="0"/>
              <a:t>, </a:t>
            </a:r>
            <a:r>
              <a:rPr lang="ru-RU" i="1" dirty="0" smtClean="0"/>
              <a:t>вес-</a:t>
            </a:r>
            <a:r>
              <a:rPr lang="ru-RU" dirty="0" smtClean="0"/>
              <a:t>…</a:t>
            </a:r>
            <a:r>
              <a:rPr lang="ru-RU" dirty="0" err="1" smtClean="0"/>
              <a:t>ло</a:t>
            </a:r>
            <a:r>
              <a:rPr lang="ru-RU" dirty="0" smtClean="0"/>
              <a:t>, </a:t>
            </a:r>
            <a:r>
              <a:rPr lang="ru-RU" i="1" dirty="0" err="1" smtClean="0"/>
              <a:t>поме</a:t>
            </a:r>
            <a:r>
              <a:rPr lang="ru-RU" i="1" dirty="0" smtClean="0"/>
              <a:t>-</a:t>
            </a:r>
            <a:r>
              <a:rPr lang="ru-RU" dirty="0" smtClean="0"/>
              <a:t>…</a:t>
            </a:r>
            <a:r>
              <a:rPr lang="ru-RU" dirty="0" err="1" smtClean="0"/>
              <a:t>ло</a:t>
            </a:r>
            <a:r>
              <a:rPr lang="ru-RU" dirty="0" smtClean="0"/>
              <a:t>, </a:t>
            </a:r>
            <a:r>
              <a:rPr lang="ru-RU" i="1" dirty="0" smtClean="0"/>
              <a:t>увеличительное стек-</a:t>
            </a:r>
            <a:r>
              <a:rPr lang="ru-RU" dirty="0" smtClean="0"/>
              <a:t>…</a:t>
            </a:r>
            <a:r>
              <a:rPr lang="ru-RU" dirty="0" err="1" smtClean="0"/>
              <a:t>ло</a:t>
            </a:r>
            <a:r>
              <a:rPr lang="ru-RU" dirty="0" smtClean="0"/>
              <a:t>.</a:t>
            </a:r>
          </a:p>
        </p:txBody>
      </p:sp>
      <p:pic>
        <p:nvPicPr>
          <p:cNvPr id="34818" name="Picture 2" descr="http://www.caballow.com/media/equideo/image/produits/200/selle-centre.png?209448105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899592" y="5157192"/>
            <a:ext cx="1472952" cy="1472952"/>
          </a:xfrm>
          <a:prstGeom prst="rect">
            <a:avLst/>
          </a:prstGeom>
          <a:noFill/>
        </p:spPr>
      </p:pic>
      <p:pic>
        <p:nvPicPr>
          <p:cNvPr id="34820" name="Picture 4" descr="http://images.satom.ru/i/firms/28/23/23037/veslo-razbornoe-dlina-v-sbore-1300mm_c14b9202bc7fc40_200x200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563387">
            <a:off x="3504391" y="3418075"/>
            <a:ext cx="648072" cy="3190593"/>
          </a:xfrm>
          <a:prstGeom prst="rect">
            <a:avLst/>
          </a:prstGeom>
          <a:noFill/>
        </p:spPr>
      </p:pic>
      <p:pic>
        <p:nvPicPr>
          <p:cNvPr id="34822" name="Picture 6" descr="http://www.veryicon.com/icon/png/Art/Witchery/Broom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549859" flipH="1">
            <a:off x="4479131" y="3998540"/>
            <a:ext cx="2664296" cy="2664298"/>
          </a:xfrm>
          <a:prstGeom prst="rect">
            <a:avLst/>
          </a:prstGeom>
          <a:noFill/>
        </p:spPr>
      </p:pic>
      <p:pic>
        <p:nvPicPr>
          <p:cNvPr id="34824" name="Picture 8" descr="http://maxibox.3dn.ru/izomax/view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19021061">
            <a:off x="4179042" y="5161433"/>
            <a:ext cx="910308" cy="910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Найди двух одинаковых дельфинов</a:t>
            </a:r>
            <a:endParaRPr lang="ru-RU" dirty="0"/>
          </a:p>
        </p:txBody>
      </p:sp>
      <p:pic>
        <p:nvPicPr>
          <p:cNvPr id="4" name="Picture 8" descr="http://www.edebiyatdefteri.com/resim/resimli_siir/buyuk/4825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80528" y="2204864"/>
            <a:ext cx="9505056" cy="4869160"/>
          </a:xfrm>
          <a:prstGeom prst="round1Rect">
            <a:avLst>
              <a:gd name="adj" fmla="val 20876"/>
            </a:avLst>
          </a:prstGeom>
          <a:noFill/>
          <a:effectLst>
            <a:softEdge rad="127000"/>
          </a:effectLst>
        </p:spPr>
      </p:pic>
      <p:sp>
        <p:nvSpPr>
          <p:cNvPr id="5" name="Хорда 4"/>
          <p:cNvSpPr/>
          <p:nvPr/>
        </p:nvSpPr>
        <p:spPr>
          <a:xfrm rot="5400000">
            <a:off x="2317440" y="2286000"/>
            <a:ext cx="4509120" cy="9144000"/>
          </a:xfrm>
          <a:prstGeom prst="chord">
            <a:avLst>
              <a:gd name="adj1" fmla="val 5383414"/>
              <a:gd name="adj2" fmla="val 16200000"/>
            </a:avLst>
          </a:prstGeom>
          <a:gradFill flip="none" rotWithShape="1">
            <a:gsLst>
              <a:gs pos="0">
                <a:srgbClr val="FFFF00"/>
              </a:gs>
              <a:gs pos="13000">
                <a:srgbClr val="FFC000"/>
              </a:gs>
              <a:gs pos="21001">
                <a:srgbClr val="FFC000"/>
              </a:gs>
              <a:gs pos="63000">
                <a:srgbClr val="FFB800"/>
              </a:gs>
              <a:gs pos="67000">
                <a:srgbClr val="FFC000"/>
              </a:gs>
              <a:gs pos="69000">
                <a:srgbClr val="FFC000"/>
              </a:gs>
              <a:gs pos="82001">
                <a:srgbClr val="C08900"/>
              </a:gs>
              <a:gs pos="100000">
                <a:srgbClr val="C08900"/>
              </a:gs>
            </a:gsLst>
            <a:lin ang="0" scaled="0"/>
            <a:tileRect/>
          </a:gradFill>
          <a:ln>
            <a:noFill/>
          </a:ln>
          <a:scene3d>
            <a:camera prst="orthographicFront"/>
            <a:lightRig rig="morning" dir="t"/>
          </a:scene3d>
          <a:sp3d extrusionH="190500" contourW="12700" prstMaterial="dkEdge">
            <a:bevelT w="69850" h="69850"/>
            <a:extrusionClr>
              <a:schemeClr val="accent6">
                <a:lumMod val="75000"/>
              </a:schemeClr>
            </a:extrusionClr>
            <a:contourClr>
              <a:schemeClr val="tx2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endParaRPr lang="ru-RU"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16200000" scaled="0"/>
              </a:gradFill>
            </a:endParaRPr>
          </a:p>
        </p:txBody>
      </p:sp>
      <p:pic>
        <p:nvPicPr>
          <p:cNvPr id="36866" name="Picture 2" descr="http://img-fotki.yandex.ru/get/6402/163781271.1a/0_77f3d_e111c710_XL"/>
          <p:cNvPicPr>
            <a:picLocks noChangeAspect="1" noChangeArrowheads="1"/>
          </p:cNvPicPr>
          <p:nvPr/>
        </p:nvPicPr>
        <p:blipFill>
          <a:blip r:embed="rId4" cstate="screen"/>
          <a:srcRect l="21000" t="13004" r="12512" b="18724"/>
          <a:stretch>
            <a:fillRect/>
          </a:stretch>
        </p:blipFill>
        <p:spPr bwMode="auto">
          <a:xfrm>
            <a:off x="179512" y="2204864"/>
            <a:ext cx="2987824" cy="2642258"/>
          </a:xfrm>
          <a:prstGeom prst="rect">
            <a:avLst/>
          </a:prstGeom>
          <a:noFill/>
        </p:spPr>
      </p:pic>
      <p:pic>
        <p:nvPicPr>
          <p:cNvPr id="36868" name="Picture 4" descr="http://img-fotki.yandex.ru/get/5307/54098336.17a/0_72179_ceae0de3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431329">
            <a:off x="6363655" y="2917006"/>
            <a:ext cx="2952328" cy="2361863"/>
          </a:xfrm>
          <a:prstGeom prst="rect">
            <a:avLst/>
          </a:prstGeom>
          <a:noFill/>
        </p:spPr>
      </p:pic>
      <p:pic>
        <p:nvPicPr>
          <p:cNvPr id="36872" name="Picture 8" descr="http://fotki.ucoz.hu/_ph/37/2/251129563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63888" y="1340768"/>
            <a:ext cx="1725738" cy="2883421"/>
          </a:xfrm>
          <a:prstGeom prst="rect">
            <a:avLst/>
          </a:prstGeom>
          <a:noFill/>
        </p:spPr>
      </p:pic>
      <p:pic>
        <p:nvPicPr>
          <p:cNvPr id="36874" name="Picture 10" descr="http://s58.radikal.ru/i159/1103/8f/01fa071ba8c1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483768" y="980728"/>
            <a:ext cx="1584176" cy="1961885"/>
          </a:xfrm>
          <a:prstGeom prst="rect">
            <a:avLst/>
          </a:prstGeom>
          <a:noFill/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sz="800" dirty="0" smtClean="0"/>
          </a:p>
          <a:p>
            <a:pPr algn="ctr"/>
            <a:endParaRPr lang="ru-RU" sz="800" dirty="0" smtClean="0"/>
          </a:p>
          <a:p>
            <a:pPr algn="ctr"/>
            <a:endParaRPr lang="ru-RU" sz="800" dirty="0" smtClean="0"/>
          </a:p>
          <a:p>
            <a:pPr algn="ctr">
              <a:buNone/>
            </a:pPr>
            <a:r>
              <a:rPr lang="ru-RU" sz="2800" dirty="0" smtClean="0"/>
              <a:t>Дельфины играют и</a:t>
            </a:r>
          </a:p>
          <a:p>
            <a:pPr algn="ctr">
              <a:buNone/>
            </a:pPr>
            <a:r>
              <a:rPr lang="ru-RU" sz="2800" dirty="0" smtClean="0"/>
              <a:t>с плеском выпрыгивают из воды:</a:t>
            </a:r>
          </a:p>
          <a:p>
            <a:pPr algn="ctr">
              <a:buNone/>
            </a:pPr>
            <a:r>
              <a:rPr lang="ru-RU" sz="2800" dirty="0" err="1" smtClean="0"/>
              <a:t>алл-алл</a:t>
            </a:r>
            <a:r>
              <a:rPr lang="ru-RU" sz="2800" dirty="0" smtClean="0"/>
              <a:t>…, </a:t>
            </a:r>
            <a:r>
              <a:rPr lang="ru-RU" sz="2800" dirty="0" err="1" smtClean="0"/>
              <a:t>олл-олл</a:t>
            </a:r>
            <a:r>
              <a:rPr lang="ru-RU" sz="2800" dirty="0" smtClean="0"/>
              <a:t>…, </a:t>
            </a:r>
            <a:r>
              <a:rPr lang="ru-RU" sz="2800" dirty="0" err="1" smtClean="0"/>
              <a:t>ылл-ылл</a:t>
            </a:r>
            <a:r>
              <a:rPr lang="ru-RU" sz="2800" dirty="0" smtClean="0"/>
              <a:t>.., </a:t>
            </a:r>
            <a:r>
              <a:rPr lang="ru-RU" sz="2800" dirty="0" err="1" smtClean="0"/>
              <a:t>улл</a:t>
            </a:r>
            <a:r>
              <a:rPr lang="ru-RU" sz="2800" dirty="0" smtClean="0"/>
              <a:t>…</a:t>
            </a:r>
          </a:p>
          <a:p>
            <a:pPr algn="ctr">
              <a:buNone/>
            </a:pPr>
            <a:r>
              <a:rPr lang="ru-RU" sz="2800" dirty="0" err="1" smtClean="0"/>
              <a:t>элл-элл</a:t>
            </a:r>
            <a:r>
              <a:rPr lang="ru-RU" sz="2800" dirty="0" smtClean="0"/>
              <a:t>..., </a:t>
            </a:r>
            <a:r>
              <a:rPr lang="ru-RU" sz="2800" dirty="0" err="1" smtClean="0"/>
              <a:t>илл-илл</a:t>
            </a:r>
            <a:r>
              <a:rPr lang="ru-RU" sz="2800" dirty="0" smtClean="0"/>
              <a:t>..., </a:t>
            </a:r>
            <a:r>
              <a:rPr lang="ru-RU" sz="2800" dirty="0" err="1" smtClean="0"/>
              <a:t>олл-олл</a:t>
            </a:r>
            <a:r>
              <a:rPr lang="ru-RU" sz="2800" dirty="0" smtClean="0"/>
              <a:t>…, </a:t>
            </a:r>
            <a:r>
              <a:rPr lang="ru-RU" sz="2800" dirty="0" err="1" smtClean="0"/>
              <a:t>улл</a:t>
            </a:r>
            <a:r>
              <a:rPr lang="ru-RU" sz="2800" dirty="0" smtClean="0"/>
              <a:t>…</a:t>
            </a:r>
            <a:endParaRPr lang="ru-RU" sz="2800" dirty="0"/>
          </a:p>
        </p:txBody>
      </p:sp>
      <p:pic>
        <p:nvPicPr>
          <p:cNvPr id="36870" name="Picture 6" descr="http://img-fotki.yandex.ru/get/6621/54098336.210/0_8fd9a_b84e587_XL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211960" y="908720"/>
            <a:ext cx="2952328" cy="3731220"/>
          </a:xfrm>
          <a:prstGeom prst="rect">
            <a:avLst/>
          </a:prstGeom>
          <a:noFill/>
        </p:spPr>
      </p:pic>
      <p:pic>
        <p:nvPicPr>
          <p:cNvPr id="5124" name="Picture 4" descr="http://img403.imageshack.us/img403/5517/7aey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72100" y="1268760"/>
            <a:ext cx="2143125" cy="1905000"/>
          </a:xfrm>
          <a:prstGeom prst="rect">
            <a:avLst/>
          </a:prstGeom>
          <a:noFill/>
        </p:spPr>
      </p:pic>
      <p:pic>
        <p:nvPicPr>
          <p:cNvPr id="15" name="40 - Играем с бубно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1422884" y="56972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693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Пора возвращаться домой!</a:t>
            </a:r>
            <a:endParaRPr lang="ru-RU" dirty="0"/>
          </a:p>
        </p:txBody>
      </p:sp>
      <p:pic>
        <p:nvPicPr>
          <p:cNvPr id="4" name="Picture 8" descr="http://www.edebiyatdefteri.com/resim/resimli_siir/buyuk/4825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80528" y="2204864"/>
            <a:ext cx="9505056" cy="4869160"/>
          </a:xfrm>
          <a:prstGeom prst="round1Rect">
            <a:avLst>
              <a:gd name="adj" fmla="val 20876"/>
            </a:avLst>
          </a:prstGeom>
          <a:noFill/>
          <a:effectLst>
            <a:softEdge rad="127000"/>
          </a:effectLst>
        </p:spPr>
      </p:pic>
      <p:sp>
        <p:nvSpPr>
          <p:cNvPr id="5" name="Хорда 4"/>
          <p:cNvSpPr/>
          <p:nvPr/>
        </p:nvSpPr>
        <p:spPr>
          <a:xfrm rot="5400000">
            <a:off x="2317440" y="2286000"/>
            <a:ext cx="4509120" cy="9144000"/>
          </a:xfrm>
          <a:prstGeom prst="chord">
            <a:avLst>
              <a:gd name="adj1" fmla="val 5383414"/>
              <a:gd name="adj2" fmla="val 16200000"/>
            </a:avLst>
          </a:prstGeom>
          <a:gradFill flip="none" rotWithShape="1">
            <a:gsLst>
              <a:gs pos="0">
                <a:srgbClr val="FFFF00"/>
              </a:gs>
              <a:gs pos="13000">
                <a:srgbClr val="FFC000"/>
              </a:gs>
              <a:gs pos="21001">
                <a:srgbClr val="FFC000"/>
              </a:gs>
              <a:gs pos="63000">
                <a:srgbClr val="FFB800"/>
              </a:gs>
              <a:gs pos="67000">
                <a:srgbClr val="FFC000"/>
              </a:gs>
              <a:gs pos="69000">
                <a:srgbClr val="FFC000"/>
              </a:gs>
              <a:gs pos="82001">
                <a:srgbClr val="C08900"/>
              </a:gs>
              <a:gs pos="100000">
                <a:srgbClr val="C08900"/>
              </a:gs>
            </a:gsLst>
            <a:lin ang="0" scaled="0"/>
            <a:tileRect/>
          </a:gradFill>
          <a:ln>
            <a:noFill/>
          </a:ln>
          <a:scene3d>
            <a:camera prst="orthographicFront"/>
            <a:lightRig rig="morning" dir="t"/>
          </a:scene3d>
          <a:sp3d extrusionH="190500" contourW="12700" prstMaterial="dkEdge">
            <a:bevelT w="69850" h="69850"/>
            <a:extrusionClr>
              <a:schemeClr val="accent6">
                <a:lumMod val="75000"/>
              </a:schemeClr>
            </a:extrusionClr>
            <a:contourClr>
              <a:schemeClr val="tx2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endParaRPr lang="ru-RU"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16200000" scaled="0"/>
              </a:gra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sz="800" dirty="0" smtClean="0"/>
          </a:p>
          <a:p>
            <a:pPr algn="ctr"/>
            <a:endParaRPr lang="ru-RU" sz="800" dirty="0" smtClean="0"/>
          </a:p>
          <a:p>
            <a:pPr algn="ctr"/>
            <a:endParaRPr lang="ru-RU" sz="800" dirty="0" smtClean="0"/>
          </a:p>
          <a:p>
            <a:pPr algn="ctr">
              <a:buNone/>
            </a:pPr>
            <a:r>
              <a:rPr lang="ru-RU" dirty="0" smtClean="0"/>
              <a:t>Садимся в самолет и берем курс домой.</a:t>
            </a:r>
          </a:p>
          <a:p>
            <a:pPr algn="ctr">
              <a:buNone/>
            </a:pPr>
            <a:r>
              <a:rPr lang="ru-RU" dirty="0" smtClean="0"/>
              <a:t>А какой звук помогал тебе сегодня в этом путешествии?</a:t>
            </a:r>
            <a:endParaRPr lang="ru-RU" dirty="0"/>
          </a:p>
        </p:txBody>
      </p:sp>
      <p:pic>
        <p:nvPicPr>
          <p:cNvPr id="11" name="Picture 2" descr="http://www.arandjelovaconline.com/images/stories/1-%20transport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011178" flipV="1">
            <a:off x="-321304" y="4944407"/>
            <a:ext cx="1863595" cy="1863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войная волна 9"/>
          <p:cNvSpPr/>
          <p:nvPr/>
        </p:nvSpPr>
        <p:spPr>
          <a:xfrm>
            <a:off x="0" y="6065912"/>
            <a:ext cx="9144000" cy="792088"/>
          </a:xfrm>
          <a:prstGeom prst="doubleWav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/>
          <a:lstStyle/>
          <a:p>
            <a:r>
              <a:rPr lang="ru-RU" dirty="0" smtClean="0"/>
              <a:t>Артикуляционная гимнастика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525963"/>
          </a:xfrm>
        </p:spPr>
        <p:txBody>
          <a:bodyPr>
            <a:normAutofit/>
          </a:bodyPr>
          <a:lstStyle/>
          <a:p>
            <a:pPr marL="360363" indent="0">
              <a:buNone/>
            </a:pPr>
            <a:r>
              <a:rPr lang="ru-RU" dirty="0" smtClean="0"/>
              <a:t>Сегодня мы отправимся в путешествие на нашем самолетике, но сначала подготовимся </a:t>
            </a:r>
            <a:r>
              <a:rPr lang="ru-RU" sz="2800" i="1" dirty="0" smtClean="0"/>
              <a:t>(щелкайте мышкой ):</a:t>
            </a:r>
          </a:p>
          <a:p>
            <a:pPr lvl="1"/>
            <a:r>
              <a:rPr lang="ru-RU" dirty="0" smtClean="0"/>
              <a:t>Испечем блинчики </a:t>
            </a:r>
            <a:r>
              <a:rPr lang="ru-RU" b="1" dirty="0" smtClean="0">
                <a:sym typeface="Wingdings"/>
              </a:rPr>
              <a:t></a:t>
            </a:r>
            <a:endParaRPr lang="ru-RU" b="1" dirty="0" smtClean="0"/>
          </a:p>
          <a:p>
            <a:pPr lvl="1"/>
            <a:r>
              <a:rPr lang="ru-RU" dirty="0" smtClean="0"/>
              <a:t>Поедим их с вкусным вареньем </a:t>
            </a:r>
            <a:r>
              <a:rPr lang="ru-RU" b="1" dirty="0" smtClean="0">
                <a:sym typeface="Wingdings"/>
              </a:rPr>
              <a:t></a:t>
            </a:r>
            <a:endParaRPr lang="ru-RU" dirty="0" smtClean="0"/>
          </a:p>
          <a:p>
            <a:pPr lvl="1"/>
            <a:r>
              <a:rPr lang="ru-RU" dirty="0" smtClean="0"/>
              <a:t>Не укачает ли? – Покачаемся на качелях!</a:t>
            </a:r>
            <a:r>
              <a:rPr lang="ru-RU" b="1" dirty="0" smtClean="0">
                <a:sym typeface="Wingdings"/>
              </a:rPr>
              <a:t> </a:t>
            </a:r>
            <a:endParaRPr lang="ru-RU" dirty="0" smtClean="0"/>
          </a:p>
          <a:p>
            <a:pPr lvl="1"/>
            <a:r>
              <a:rPr lang="ru-RU" dirty="0" smtClean="0"/>
              <a:t>Пройдем на посадку важной походкой, как индюк. </a:t>
            </a:r>
            <a:r>
              <a:rPr lang="ru-RU" b="1" dirty="0" smtClean="0">
                <a:sym typeface="Wingdings"/>
              </a:rPr>
              <a:t></a:t>
            </a:r>
            <a:endParaRPr lang="ru-RU" dirty="0"/>
          </a:p>
        </p:txBody>
      </p:sp>
      <p:pic>
        <p:nvPicPr>
          <p:cNvPr id="19458" name="Picture 2" descr="http://files2.geometria.ru/pics/original/1961246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579088"/>
            <a:ext cx="1691680" cy="1278911"/>
          </a:xfrm>
          <a:prstGeom prst="rect">
            <a:avLst/>
          </a:prstGeom>
          <a:noFill/>
        </p:spPr>
      </p:pic>
      <p:pic>
        <p:nvPicPr>
          <p:cNvPr id="19460" name="Picture 4" descr="http://s12.radikal.ru/i185/1110/0c/677647e80eda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2231740" y="5301186"/>
            <a:ext cx="1656184" cy="1556814"/>
          </a:xfrm>
          <a:prstGeom prst="rect">
            <a:avLst/>
          </a:prstGeom>
          <a:noFill/>
        </p:spPr>
      </p:pic>
      <p:pic>
        <p:nvPicPr>
          <p:cNvPr id="19462" name="Picture 6" descr="http://www.stroi-k.ru/baby/04/k_2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79912" y="5048249"/>
            <a:ext cx="3333750" cy="1809751"/>
          </a:xfrm>
          <a:prstGeom prst="rect">
            <a:avLst/>
          </a:prstGeom>
          <a:noFill/>
        </p:spPr>
      </p:pic>
      <p:pic>
        <p:nvPicPr>
          <p:cNvPr id="19464" name="Picture 8" descr="http://www.dianahist.ru/images/gallery-img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64289" y="5080833"/>
            <a:ext cx="1979712" cy="1777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Последи за тучкой!</a:t>
            </a: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0" y="2420888"/>
            <a:ext cx="2952328" cy="1800200"/>
          </a:xfrm>
          <a:prstGeom prst="cloudCallout">
            <a:avLst>
              <a:gd name="adj1" fmla="val 31897"/>
              <a:gd name="adj2" fmla="val -17633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A8A8A"/>
                </a:solidFill>
              </a:rPr>
              <a:t>Поморгай глазками!</a:t>
            </a:r>
            <a:endParaRPr lang="ru-RU" dirty="0">
              <a:solidFill>
                <a:srgbClr val="8A8A8A"/>
              </a:solidFill>
            </a:endParaRPr>
          </a:p>
        </p:txBody>
      </p:sp>
      <p:pic>
        <p:nvPicPr>
          <p:cNvPr id="9" name="A_Rybnikov_Final_m_f_Volk_i_semero_kozly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1042 L 0.66927 0.01574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927 0.0104 L 0.00781 0.0104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104 L 0.65364 0.0104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146 0.01572 L 0.0118 0.01572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3" presetID="63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1572 L 0.66545 0.0104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" presetID="35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927 0.01572 L 0.00781 0.01572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0"/>
                            </p:stCondLst>
                            <p:childTnLst>
                              <p:par>
                                <p:cTn id="29" presetID="63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104 L 0.65746 0.01572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000"/>
                            </p:stCondLst>
                            <p:childTnLst>
                              <p:par>
                                <p:cTn id="32" presetID="35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927 0.0104 L 0.00781 0.0104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4000"/>
                            </p:stCondLst>
                            <p:childTnLst>
                              <p:par>
                                <p:cTn id="35" presetID="63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532 L 0.34635 0.01064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000"/>
                            </p:stCondLst>
                            <p:childTnLst>
                              <p:par>
                                <p:cTn id="38" presetID="64" presetClass="path" presetSubtype="0" accel="50000" decel="5000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54 0.01065 L 0.33854 -0.32269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0"/>
                            </p:stCondLst>
                            <p:childTnLst>
                              <p:par>
                                <p:cTn id="41" presetID="42" presetClass="path" presetSubtype="0" accel="50000" decel="5000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54 -0.32268 L 0.33854 0.34931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9000"/>
                            </p:stCondLst>
                            <p:childTnLst>
                              <p:par>
                                <p:cTn id="44" presetID="64" presetClass="path" presetSubtype="0" accel="50000" decel="5000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54 0.34931 L 0.33854 -0.32268 " pathEditMode="relative" rAng="0" ptsTypes="AA">
                                      <p:cBhvr>
                                        <p:cTn id="4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4000"/>
                            </p:stCondLst>
                            <p:childTnLst>
                              <p:par>
                                <p:cTn id="47" presetID="42" presetClass="path" presetSubtype="0" accel="50000" decel="5000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54 -0.32269 L 0.33854 0.36227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9000"/>
                            </p:stCondLst>
                            <p:childTnLst>
                              <p:par>
                                <p:cTn id="50" presetID="64" presetClass="path" presetSubtype="0" accel="50000" decel="5000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54 0.34931 L 0.33854 -0.32268 " pathEditMode="relative" rAng="0" ptsTypes="AA">
                                      <p:cBhvr>
                                        <p:cTn id="5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4000"/>
                            </p:stCondLst>
                            <p:childTnLst>
                              <p:par>
                                <p:cTn id="53" presetID="42" presetClass="path" presetSubtype="0" accel="50000" decel="5000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54 -0.32269 L 0.33854 0.35185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9000"/>
                            </p:stCondLst>
                            <p:childTnLst>
                              <p:par>
                                <p:cTn id="56" presetID="64" presetClass="path" presetSubtype="0" accel="50000" decel="5000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54 0.34936 L 0.33854 -0.32995 " pathEditMode="relative" rAng="0" ptsTypes="AA">
                                      <p:cBhvr>
                                        <p:cTn id="5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4000"/>
                            </p:stCondLst>
                            <p:childTnLst>
                              <p:par>
                                <p:cTn id="59" presetID="42" presetClass="path" presetSubtype="0" accel="50000" decel="5000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54 -0.32278 L 0.33854 0.3593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9000"/>
                            </p:stCondLst>
                            <p:childTnLst>
                              <p:par>
                                <p:cTn id="62" presetID="64" presetClass="path" presetSubtype="0" accel="50000" decel="5000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54 0.36227 L 0.33854 -0.30972 " pathEditMode="relative" rAng="0" ptsTypes="AA">
                                      <p:cBhvr>
                                        <p:cTn id="6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4000"/>
                            </p:stCondLst>
                            <p:childTnLst>
                              <p:par>
                                <p:cTn id="65" presetID="42" presetClass="path" presetSubtype="0" accel="50000" decel="5000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54 -0.32278 L 0.33854 0.35977 " pathEditMode="relative" rAng="0" ptsTypes="AA">
                                      <p:cBhvr>
                                        <p:cTn id="6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9000"/>
                            </p:stCondLst>
                            <p:childTnLst>
                              <p:par>
                                <p:cTn id="68" presetID="12" presetClass="path" presetSubtype="0" repeatCount="4000" accel="50000" decel="5000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55 0.36227 C 0.12066 0.28217 -0.01701 0.16134 -0.01701 0.02685 C -0.01701 -0.10764 0.12066 -0.22847 0.33855 -0.30949 C 0.5566 -0.22847 0.69289 -0.10764 0.69289 0.02685 C 0.69289 0.16134 0.5566 0.28217 0.33855 0.36227 Z " pathEditMode="relative" rAng="16200000" ptsTypes="fffff">
                                      <p:cBhvr>
                                        <p:cTn id="6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9000"/>
                            </p:stCondLst>
                            <p:childTnLst>
                              <p:par>
                                <p:cTn id="71" presetID="12" presetClass="path" presetSubtype="0" repeatCount="4000" accel="50000" decel="5000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54 0.36226 C 0.12361 0.28217 -0.01198 0.16111 -0.01198 0.02662 C -0.01198 -0.10787 0.12361 -0.22894 0.33854 -0.30996 C 0.55365 -0.22894 0.68872 -0.10787 0.68872 0.02662 C 0.68872 0.16111 0.55365 0.28217 0.33854 0.36226 Z " pathEditMode="relative" rAng="16200000" ptsTypes="fffff">
                                      <p:cBhvr>
                                        <p:cTn id="72" dur="5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9000"/>
                            </p:stCondLst>
                            <p:childTnLst>
                              <p:par>
                                <p:cTn id="74" presetID="64" presetClass="path" presetSubtype="0" accel="50000" decel="5000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54 0.36227 L 0.33854 0.00532 " pathEditMode="relative" rAng="0" ptsTypes="AA">
                                      <p:cBhvr>
                                        <p:cTn id="7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0"/>
                            </p:stCondLst>
                            <p:childTnLst>
                              <p:par>
                                <p:cTn id="77" presetID="3" presetClass="emph" presetSubtype="2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9000"/>
                            </p:stCondLst>
                            <p:childTnLst>
                              <p:par>
                                <p:cTn id="80" presetID="2" presetClass="exit" presetSubtype="2" fill="hold" grpId="23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4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4" grpId="7" animBg="1"/>
      <p:bldP spid="4" grpId="8" animBg="1"/>
      <p:bldP spid="4" grpId="9" animBg="1"/>
      <p:bldP spid="4" grpId="10" animBg="1"/>
      <p:bldP spid="4" grpId="11" animBg="1"/>
      <p:bldP spid="4" grpId="12" animBg="1"/>
      <p:bldP spid="4" grpId="13" animBg="1"/>
      <p:bldP spid="4" grpId="14" animBg="1"/>
      <p:bldP spid="4" grpId="15" animBg="1"/>
      <p:bldP spid="4" grpId="16" animBg="1"/>
      <p:bldP spid="4" grpId="17" animBg="1"/>
      <p:bldP spid="4" grpId="18" animBg="1"/>
      <p:bldP spid="4" grpId="19" animBg="1"/>
      <p:bldP spid="4" grpId="20" animBg="1"/>
      <p:bldP spid="4" grpId="21" animBg="1"/>
      <p:bldP spid="4" grpId="22" animBg="1"/>
      <p:bldP spid="4" grpId="2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8531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Железнова, Е.С. Веселая </a:t>
            </a:r>
            <a:r>
              <a:rPr lang="ru-RU" dirty="0" err="1" smtClean="0"/>
              <a:t>логоритмика</a:t>
            </a:r>
            <a:r>
              <a:rPr lang="ru-RU" dirty="0" smtClean="0"/>
              <a:t>. Игры для здоровья [Звукозапись]. – М. : </a:t>
            </a:r>
            <a:r>
              <a:rPr lang="ru-RU" dirty="0" err="1" smtClean="0"/>
              <a:t>Весть-ТДА</a:t>
            </a:r>
            <a:r>
              <a:rPr lang="ru-RU" dirty="0" smtClean="0"/>
              <a:t>, 2007. – 1 </a:t>
            </a:r>
            <a:r>
              <a:rPr lang="ru-RU" dirty="0" err="1" smtClean="0"/>
              <a:t>эл</a:t>
            </a:r>
            <a:r>
              <a:rPr lang="ru-RU" dirty="0" smtClean="0"/>
              <a:t>. опт. диск. (</a:t>
            </a:r>
            <a:r>
              <a:rPr lang="ru-RU" dirty="0" err="1" smtClean="0"/>
              <a:t>Развивалочки</a:t>
            </a:r>
            <a:r>
              <a:rPr lang="ru-RU" dirty="0" smtClean="0"/>
              <a:t>) № 40. </a:t>
            </a:r>
          </a:p>
          <a:p>
            <a:r>
              <a:rPr lang="ru-RU" dirty="0" smtClean="0"/>
              <a:t>Железновы С. и Е. Музыкальный букварь. [Звукозапись]. – М. : Новый Диск, 2007. - 1 </a:t>
            </a:r>
            <a:r>
              <a:rPr lang="ru-RU" dirty="0" err="1" smtClean="0"/>
              <a:t>эл</a:t>
            </a:r>
            <a:r>
              <a:rPr lang="ru-RU" dirty="0" smtClean="0"/>
              <a:t>. опт. диск. (</a:t>
            </a:r>
            <a:r>
              <a:rPr lang="ru-RU" dirty="0" err="1" smtClean="0"/>
              <a:t>Развивалочки</a:t>
            </a:r>
            <a:r>
              <a:rPr lang="ru-RU" dirty="0" smtClean="0"/>
              <a:t>) №№ 72, 78, 80.</a:t>
            </a:r>
          </a:p>
          <a:p>
            <a:r>
              <a:rPr lang="ru-RU" dirty="0" smtClean="0"/>
              <a:t>Музыкальная композиция «Шум </a:t>
            </a:r>
            <a:r>
              <a:rPr lang="ru-RU" smtClean="0"/>
              <a:t>моря». </a:t>
            </a:r>
            <a:r>
              <a:rPr lang="ru-RU" dirty="0" smtClean="0"/>
              <a:t>– </a:t>
            </a:r>
            <a:r>
              <a:rPr lang="en-US" dirty="0" smtClean="0">
                <a:hlinkClick r:id="rId2"/>
              </a:rPr>
              <a:t>http://muztune.com</a:t>
            </a:r>
            <a:endParaRPr lang="ru-RU" dirty="0" smtClean="0"/>
          </a:p>
          <a:p>
            <a:r>
              <a:rPr lang="ru-RU" dirty="0" smtClean="0"/>
              <a:t>Песенка козлят из мультфильма «Волк и семеро козлят на новый лад» Ю. </a:t>
            </a:r>
            <a:r>
              <a:rPr lang="ru-RU" dirty="0" err="1" smtClean="0"/>
              <a:t>Энтина</a:t>
            </a:r>
            <a:r>
              <a:rPr lang="ru-RU" dirty="0" smtClean="0"/>
              <a:t>. – </a:t>
            </a:r>
            <a:r>
              <a:rPr lang="en-US" dirty="0" smtClean="0">
                <a:hlinkClick r:id="rId3"/>
              </a:rPr>
              <a:t>http://get-tune.net</a:t>
            </a:r>
            <a:r>
              <a:rPr lang="ru-RU" dirty="0" smtClean="0"/>
              <a:t>  </a:t>
            </a:r>
          </a:p>
          <a:p>
            <a:r>
              <a:rPr lang="ru-RU" dirty="0" smtClean="0"/>
              <a:t>Иллюстрации: </a:t>
            </a:r>
            <a:r>
              <a:rPr lang="en-US" dirty="0" smtClean="0">
                <a:hlinkClick r:id="rId4"/>
              </a:rPr>
              <a:t>http://images.yandex.ru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Двойная волна 25"/>
          <p:cNvSpPr/>
          <p:nvPr/>
        </p:nvSpPr>
        <p:spPr>
          <a:xfrm>
            <a:off x="0" y="6065912"/>
            <a:ext cx="9144000" cy="792088"/>
          </a:xfrm>
          <a:prstGeom prst="doubleWav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Построим трап!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04764"/>
            <a:ext cx="8229600" cy="4525963"/>
          </a:xfrm>
        </p:spPr>
        <p:txBody>
          <a:bodyPr/>
          <a:lstStyle/>
          <a:p>
            <a:r>
              <a:rPr lang="ru-RU" dirty="0" smtClean="0"/>
              <a:t>Прибивай доску только тогда, когда</a:t>
            </a:r>
            <a:br>
              <a:rPr lang="ru-RU" dirty="0" smtClean="0"/>
            </a:br>
            <a:r>
              <a:rPr lang="ru-RU" dirty="0" smtClean="0"/>
              <a:t>прозвучит слово, в котором слышится море 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sz="2800" dirty="0" smtClean="0"/>
              <a:t>(</a:t>
            </a:r>
            <a:r>
              <a:rPr lang="ru-RU" sz="2800" i="1" dirty="0" smtClean="0"/>
              <a:t>щелкать мышкой после каждого правильного ответа</a:t>
            </a:r>
            <a:r>
              <a:rPr lang="ru-RU" sz="2800" dirty="0" smtClean="0"/>
              <a:t>)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i="1" dirty="0" smtClean="0"/>
              <a:t>моряк, морской, мороз, морячка, Марина, заморский, морозный, мороженое, приморье</a:t>
            </a:r>
            <a:r>
              <a:rPr lang="ru-RU" dirty="0" smtClean="0"/>
              <a:t>.</a:t>
            </a:r>
            <a:endParaRPr lang="ru-RU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3327061" y="4581128"/>
            <a:ext cx="2149914" cy="3384376"/>
            <a:chOff x="3419872" y="4365104"/>
            <a:chExt cx="1775229" cy="2880320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4655950" y="4487673"/>
              <a:ext cx="386480" cy="1815197"/>
              <a:chOff x="4655950" y="4488092"/>
              <a:chExt cx="386480" cy="1779604"/>
            </a:xfrm>
          </p:grpSpPr>
          <p:sp>
            <p:nvSpPr>
              <p:cNvPr id="15" name="Блок-схема: магнитный диск 14"/>
              <p:cNvSpPr/>
              <p:nvPr/>
            </p:nvSpPr>
            <p:spPr>
              <a:xfrm>
                <a:off x="4655950" y="5403600"/>
                <a:ext cx="72008" cy="864096"/>
              </a:xfrm>
              <a:prstGeom prst="flowChartMagneticDisk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300000" lon="0" rev="1860000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Блок-схема: магнитный диск 13"/>
              <p:cNvSpPr/>
              <p:nvPr/>
            </p:nvSpPr>
            <p:spPr>
              <a:xfrm>
                <a:off x="4953242" y="4488092"/>
                <a:ext cx="89188" cy="1171594"/>
              </a:xfrm>
              <a:prstGeom prst="flowChartMagneticDisk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Параллелограмм 7"/>
            <p:cNvSpPr/>
            <p:nvPr/>
          </p:nvSpPr>
          <p:spPr>
            <a:xfrm>
              <a:off x="3437050" y="4579596"/>
              <a:ext cx="1605380" cy="1585707"/>
            </a:xfrm>
            <a:prstGeom prst="parallelogram">
              <a:avLst>
                <a:gd name="adj" fmla="val 41984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4516564" y="5437563"/>
              <a:ext cx="678537" cy="648072"/>
              <a:chOff x="4516563" y="5401559"/>
              <a:chExt cx="678537" cy="648072"/>
            </a:xfrm>
          </p:grpSpPr>
          <p:pic>
            <p:nvPicPr>
              <p:cNvPr id="33804" name="Picture 12" descr="http://www.babystrollers.ru/images/catalogue/big/_undefined_wheels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0584" t="16213" r="10793" b="20900"/>
              <a:stretch>
                <a:fillRect/>
              </a:stretch>
            </p:blipFill>
            <p:spPr bwMode="auto">
              <a:xfrm rot="5400000">
                <a:off x="4783824" y="5422331"/>
                <a:ext cx="432047" cy="390504"/>
              </a:xfrm>
              <a:prstGeom prst="rect">
                <a:avLst/>
              </a:prstGeom>
              <a:noFill/>
              <a:scene3d>
                <a:camera prst="orthographicFront">
                  <a:rot lat="20566220" lon="19705967" rev="618852"/>
                </a:camera>
                <a:lightRig rig="threePt" dir="t"/>
              </a:scene3d>
            </p:spPr>
          </p:pic>
          <p:pic>
            <p:nvPicPr>
              <p:cNvPr id="16" name="Picture 12" descr="http://www.babystrollers.ru/images/catalogue/big/_undefined_wheels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0584" t="16213" r="10793" b="20900"/>
              <a:stretch>
                <a:fillRect/>
              </a:stretch>
            </p:blipFill>
            <p:spPr bwMode="auto">
              <a:xfrm rot="5400000">
                <a:off x="4495792" y="5638354"/>
                <a:ext cx="432048" cy="390505"/>
              </a:xfrm>
              <a:prstGeom prst="rect">
                <a:avLst/>
              </a:prstGeom>
              <a:noFill/>
              <a:scene3d>
                <a:camera prst="orthographicFront">
                  <a:rot lat="20566220" lon="19705967" rev="618852"/>
                </a:camera>
                <a:lightRig rig="threePt" dir="t"/>
              </a:scene3d>
            </p:spPr>
          </p:pic>
        </p:grpSp>
        <p:sp>
          <p:nvSpPr>
            <p:cNvPr id="6" name="Арка 5"/>
            <p:cNvSpPr/>
            <p:nvPr/>
          </p:nvSpPr>
          <p:spPr>
            <a:xfrm>
              <a:off x="3419872" y="4365104"/>
              <a:ext cx="1224136" cy="2880320"/>
            </a:xfrm>
            <a:prstGeom prst="blockArc">
              <a:avLst>
                <a:gd name="adj1" fmla="val 9084225"/>
                <a:gd name="adj2" fmla="val 16959838"/>
                <a:gd name="adj3" fmla="val 14160"/>
              </a:avLst>
            </a:prstGeom>
            <a:solidFill>
              <a:srgbClr val="002060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7" name="Куб 16"/>
          <p:cNvSpPr/>
          <p:nvPr/>
        </p:nvSpPr>
        <p:spPr>
          <a:xfrm>
            <a:off x="3419873" y="6309320"/>
            <a:ext cx="1235416" cy="387043"/>
          </a:xfrm>
          <a:prstGeom prst="cub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уб 17"/>
          <p:cNvSpPr/>
          <p:nvPr/>
        </p:nvSpPr>
        <p:spPr>
          <a:xfrm>
            <a:off x="3527884" y="5913276"/>
            <a:ext cx="1188132" cy="387043"/>
          </a:xfrm>
          <a:prstGeom prst="cub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уб 18"/>
          <p:cNvSpPr/>
          <p:nvPr/>
        </p:nvSpPr>
        <p:spPr>
          <a:xfrm>
            <a:off x="3635896" y="5517232"/>
            <a:ext cx="1188132" cy="387043"/>
          </a:xfrm>
          <a:prstGeom prst="cub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уб 19"/>
          <p:cNvSpPr/>
          <p:nvPr/>
        </p:nvSpPr>
        <p:spPr>
          <a:xfrm>
            <a:off x="3743908" y="5121188"/>
            <a:ext cx="1188132" cy="387043"/>
          </a:xfrm>
          <a:prstGeom prst="cub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уб 20"/>
          <p:cNvSpPr/>
          <p:nvPr/>
        </p:nvSpPr>
        <p:spPr>
          <a:xfrm>
            <a:off x="3851920" y="4725144"/>
            <a:ext cx="1188132" cy="387043"/>
          </a:xfrm>
          <a:prstGeom prst="cub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Арка 6"/>
          <p:cNvSpPr/>
          <p:nvPr/>
        </p:nvSpPr>
        <p:spPr>
          <a:xfrm>
            <a:off x="4355976" y="4617132"/>
            <a:ext cx="1482505" cy="3384376"/>
          </a:xfrm>
          <a:prstGeom prst="blockArc">
            <a:avLst>
              <a:gd name="adj1" fmla="val 9084225"/>
              <a:gd name="adj2" fmla="val 16959838"/>
              <a:gd name="adj3" fmla="val 14160"/>
            </a:avLst>
          </a:prstGeom>
          <a:solidFill>
            <a:srgbClr val="00206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гудит самолет?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lnSpcReduction="10000"/>
          </a:bodyPr>
          <a:lstStyle/>
          <a:p>
            <a:pPr marL="358775" algn="ctr">
              <a:buNone/>
            </a:pPr>
            <a:r>
              <a:rPr lang="ru-RU" dirty="0" smtClean="0"/>
              <a:t>Помоги ему взлететь!</a:t>
            </a:r>
          </a:p>
          <a:p>
            <a:pPr marL="358775">
              <a:buNone/>
            </a:pPr>
            <a:r>
              <a:rPr lang="ru-RU" dirty="0" smtClean="0"/>
              <a:t>Произноси звук [л] в конце каждого слова: </a:t>
            </a:r>
            <a:r>
              <a:rPr lang="ru-RU" i="1" dirty="0" smtClean="0"/>
              <a:t>за.., </a:t>
            </a:r>
            <a:r>
              <a:rPr lang="ru-RU" i="1" dirty="0" err="1" smtClean="0"/>
              <a:t>ме</a:t>
            </a:r>
            <a:r>
              <a:rPr lang="ru-RU" i="1" dirty="0" smtClean="0"/>
              <a:t>.., по.., </a:t>
            </a:r>
            <a:r>
              <a:rPr lang="ru-RU" i="1" dirty="0" err="1" smtClean="0"/>
              <a:t>сту</a:t>
            </a:r>
            <a:r>
              <a:rPr lang="ru-RU" i="1" dirty="0" smtClean="0"/>
              <a:t>.., сто.., пена.., </a:t>
            </a:r>
            <a:r>
              <a:rPr lang="ru-RU" i="1" dirty="0" err="1" smtClean="0"/>
              <a:t>факе</a:t>
            </a:r>
            <a:r>
              <a:rPr lang="ru-RU" i="1" dirty="0" smtClean="0"/>
              <a:t>.., </a:t>
            </a:r>
            <a:r>
              <a:rPr lang="ru-RU" i="1" dirty="0" err="1" smtClean="0"/>
              <a:t>вокза</a:t>
            </a:r>
            <a:r>
              <a:rPr lang="ru-RU" i="1" dirty="0" smtClean="0"/>
              <a:t>.., </a:t>
            </a:r>
            <a:r>
              <a:rPr lang="ru-RU" i="1" dirty="0" err="1" smtClean="0"/>
              <a:t>футбо</a:t>
            </a:r>
            <a:r>
              <a:rPr lang="ru-RU" i="1" dirty="0" smtClean="0"/>
              <a:t>.. </a:t>
            </a:r>
            <a:r>
              <a:rPr lang="ru-RU" dirty="0" smtClean="0"/>
              <a:t>.</a:t>
            </a:r>
          </a:p>
          <a:p>
            <a:pPr marL="358775">
              <a:buNone/>
            </a:pPr>
            <a:r>
              <a:rPr lang="ru-RU" dirty="0" smtClean="0"/>
              <a:t>Наш самолет взлетел, погуди вместе с ним:</a:t>
            </a:r>
          </a:p>
          <a:p>
            <a:pPr marL="2592388">
              <a:spcBef>
                <a:spcPts val="0"/>
              </a:spcBef>
              <a:buNone/>
            </a:pPr>
            <a:r>
              <a:rPr lang="ru-RU" dirty="0" smtClean="0"/>
              <a:t>Л </a:t>
            </a:r>
            <a:r>
              <a:rPr lang="ru-RU" dirty="0"/>
              <a:t>— гудящий </a:t>
            </a:r>
            <a:r>
              <a:rPr lang="ru-RU" dirty="0" smtClean="0"/>
              <a:t>звук:</a:t>
            </a:r>
          </a:p>
          <a:p>
            <a:pPr marL="2592388">
              <a:spcBef>
                <a:spcPts val="0"/>
              </a:spcBef>
              <a:buNone/>
            </a:pPr>
            <a:r>
              <a:rPr lang="ru-RU" b="1" dirty="0" smtClean="0"/>
              <a:t>Л-л-л, л-л-л, л-л-л, л-л-л.</a:t>
            </a:r>
          </a:p>
          <a:p>
            <a:pPr marL="2592388">
              <a:spcBef>
                <a:spcPts val="0"/>
              </a:spcBef>
              <a:buNone/>
            </a:pPr>
            <a:r>
              <a:rPr lang="ru-RU" dirty="0" smtClean="0"/>
              <a:t>самолет </a:t>
            </a:r>
            <a:r>
              <a:rPr lang="ru-RU" dirty="0"/>
              <a:t>летит на </a:t>
            </a:r>
            <a:r>
              <a:rPr lang="ru-RU" dirty="0" smtClean="0"/>
              <a:t>юг…</a:t>
            </a:r>
            <a:r>
              <a:rPr lang="ru-RU" dirty="0"/>
              <a:t/>
            </a:r>
            <a:br>
              <a:rPr lang="ru-RU" dirty="0"/>
            </a:br>
            <a:endParaRPr lang="ru-RU" b="1" dirty="0" smtClean="0"/>
          </a:p>
          <a:p>
            <a:pPr marL="2592388">
              <a:buNone/>
            </a:pPr>
            <a:endParaRPr lang="ru-RU" dirty="0"/>
          </a:p>
        </p:txBody>
      </p:sp>
      <p:pic>
        <p:nvPicPr>
          <p:cNvPr id="5" name="Picture 2" descr="http://www.arandjelovaconline.com/images/stories/1-%20transport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7588822" flipH="1" flipV="1">
            <a:off x="3587404" y="5108700"/>
            <a:ext cx="1863595" cy="1863597"/>
          </a:xfrm>
          <a:prstGeom prst="rect">
            <a:avLst/>
          </a:prstGeom>
          <a:noFill/>
        </p:spPr>
      </p:pic>
      <p:pic>
        <p:nvPicPr>
          <p:cNvPr id="6" name="72-е-л а-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411760" y="38970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8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5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4.44444E-6 C -0.26337 -0.08541 -0.42934 -0.21388 -0.42934 -0.35648 C -0.42934 -0.4993 -0.26337 -0.62754 -8.33333E-7 -0.71319 C 0.26337 -0.62754 0.42899 -0.4993 0.42899 -0.35648 C 0.42899 -0.21388 0.26337 -0.08541 -8.33333E-7 -4.44444E-6 Z " pathEditMode="relative" rAng="16200000" ptsTypes="fffff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Поздоровайся с самолетами</a:t>
            </a:r>
            <a:endParaRPr lang="ru-RU" dirty="0"/>
          </a:p>
        </p:txBody>
      </p:sp>
      <p:pic>
        <p:nvPicPr>
          <p:cNvPr id="5" name="Picture 2" descr="http://www.arandjelovaconline.com/images/stories/1-%20transport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492174">
            <a:off x="6395716" y="1796331"/>
            <a:ext cx="1863595" cy="1863597"/>
          </a:xfrm>
          <a:prstGeom prst="rect">
            <a:avLst/>
          </a:prstGeom>
          <a:noFill/>
        </p:spPr>
      </p:pic>
      <p:pic>
        <p:nvPicPr>
          <p:cNvPr id="6146" name="Picture 2" descr="http://www.wiki.vladimir.i-edu.ru/images/0/06/14T3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977940"/>
            <a:ext cx="2123728" cy="1561565"/>
          </a:xfrm>
          <a:prstGeom prst="rect">
            <a:avLst/>
          </a:prstGeom>
          <a:noFill/>
        </p:spPr>
      </p:pic>
      <p:pic>
        <p:nvPicPr>
          <p:cNvPr id="6148" name="Picture 4" descr="http://www.gifs.net/Animation11/Transportation/Planes/plane_flaps_wings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052736"/>
            <a:ext cx="1428750" cy="1143001"/>
          </a:xfrm>
          <a:prstGeom prst="rect">
            <a:avLst/>
          </a:prstGeom>
          <a:noFill/>
        </p:spPr>
      </p:pic>
      <p:pic>
        <p:nvPicPr>
          <p:cNvPr id="6150" name="Picture 6" descr="http://nordfront.kz/forum/index.php?PHPSESSID=3bi55pvs54cp4gt9mj5nl2b775&amp;action=dlattach;attach=4637;type=avatar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80312" y="4293096"/>
            <a:ext cx="1763688" cy="132276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9552" y="6290156"/>
            <a:ext cx="8202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(Щелкайте </a:t>
            </a:r>
            <a:r>
              <a:rPr lang="ru-RU" sz="2800" i="1" dirty="0" smtClean="0"/>
              <a:t>мышкой, чтобы появлялись </a:t>
            </a:r>
            <a:r>
              <a:rPr lang="ru-RU" sz="2800" i="1" dirty="0" smtClean="0"/>
              <a:t>самолеты)</a:t>
            </a:r>
            <a:endParaRPr lang="ru-RU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94 0.18612 C -0.0316 0.35352 -0.17049 0.45872 -0.325 0.45872 C -0.47917 0.45872 -0.61788 0.35352 -0.71094 0.18612 C -0.61788 0.01942 -0.47917 -0.08648 -0.325 -0.08648 C -0.17049 -0.08648 -0.0316 0.01942 0.06094 0.18612 Z " pathEditMode="relative" rAng="10800000" ptsTypes="fffff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5723E-6 L 0.64167 0.90196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" y="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79191E-6 L 1.0283 0.09503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50289E-6 L -1.00191 -0.00185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edebiyatdefteri.com/resim/resimli_siir/buyuk/4825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80528" y="2204864"/>
            <a:ext cx="9505056" cy="486916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Внимание! Мы подлетаем к острову </a:t>
            </a:r>
            <a:r>
              <a:rPr lang="ru-RU" dirty="0" err="1" smtClean="0"/>
              <a:t>Ула-Олэ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1028" name="Picture 4" descr="http://files.softicons.com/download/holidays-icons/enjoyment-icons-by-icojoy/logo.png"/>
          <p:cNvPicPr>
            <a:picLocks noChangeAspect="1" noChangeArrowheads="1"/>
          </p:cNvPicPr>
          <p:nvPr/>
        </p:nvPicPr>
        <p:blipFill>
          <a:blip r:embed="rId4" cstate="screen"/>
          <a:srcRect b="2703"/>
          <a:stretch>
            <a:fillRect/>
          </a:stretch>
        </p:blipFill>
        <p:spPr bwMode="auto">
          <a:xfrm flipH="1">
            <a:off x="2483768" y="1953672"/>
            <a:ext cx="5040560" cy="4904328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Он находится прямо в открытом море! Уже слышно, как плещутся волны:</a:t>
            </a:r>
          </a:p>
          <a:p>
            <a:r>
              <a:rPr lang="ru-RU" dirty="0" err="1" smtClean="0"/>
              <a:t>Лла-лла</a:t>
            </a:r>
            <a:r>
              <a:rPr lang="ru-RU" dirty="0" smtClean="0"/>
              <a:t>, </a:t>
            </a:r>
            <a:r>
              <a:rPr lang="ru-RU" dirty="0" err="1" smtClean="0"/>
              <a:t>ллэ-ллэ</a:t>
            </a:r>
            <a:r>
              <a:rPr lang="ru-RU" dirty="0" smtClean="0"/>
              <a:t>, </a:t>
            </a:r>
            <a:r>
              <a:rPr lang="ru-RU" dirty="0" err="1" smtClean="0"/>
              <a:t>ллы-ллы</a:t>
            </a:r>
            <a:r>
              <a:rPr lang="ru-RU" dirty="0" smtClean="0"/>
              <a:t>, </a:t>
            </a:r>
            <a:r>
              <a:rPr lang="ru-RU" dirty="0" err="1" smtClean="0"/>
              <a:t>лло-лло</a:t>
            </a:r>
            <a:r>
              <a:rPr lang="ru-RU" dirty="0" smtClean="0"/>
              <a:t>, </a:t>
            </a:r>
            <a:r>
              <a:rPr lang="ru-RU" dirty="0" err="1" smtClean="0"/>
              <a:t>ллу-ллу</a:t>
            </a:r>
            <a:endParaRPr lang="ru-RU" dirty="0"/>
          </a:p>
        </p:txBody>
      </p:sp>
      <p:pic>
        <p:nvPicPr>
          <p:cNvPr id="6" name="80-а-я о-ё у-ю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15516" y="28169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9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edebiyatdefteri.com/resim/resimli_siir/buyuk/4825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80528" y="2204864"/>
            <a:ext cx="9505056" cy="486916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Над островом кружат чайки</a:t>
            </a:r>
            <a:endParaRPr lang="ru-RU" dirty="0"/>
          </a:p>
        </p:txBody>
      </p:sp>
      <p:pic>
        <p:nvPicPr>
          <p:cNvPr id="1028" name="Picture 4" descr="http://files.softicons.com/download/holidays-icons/enjoyment-icons-by-icojoy/logo.png"/>
          <p:cNvPicPr>
            <a:picLocks noChangeAspect="1" noChangeArrowheads="1"/>
          </p:cNvPicPr>
          <p:nvPr/>
        </p:nvPicPr>
        <p:blipFill>
          <a:blip r:embed="rId4" cstate="screen"/>
          <a:srcRect b="2703"/>
          <a:stretch>
            <a:fillRect/>
          </a:stretch>
        </p:blipFill>
        <p:spPr bwMode="auto">
          <a:xfrm flipH="1">
            <a:off x="2483768" y="1953672"/>
            <a:ext cx="5040560" cy="4904328"/>
          </a:xfrm>
          <a:prstGeom prst="rect">
            <a:avLst/>
          </a:prstGeom>
          <a:noFill/>
        </p:spPr>
      </p:pic>
      <p:pic>
        <p:nvPicPr>
          <p:cNvPr id="27650" name="Picture 2" descr="http://s7.rimg.info/a1be7628bd99b45b25d03864ca6c942d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1763688" y="3212976"/>
            <a:ext cx="1047750" cy="504826"/>
          </a:xfrm>
          <a:prstGeom prst="rect">
            <a:avLst/>
          </a:prstGeom>
          <a:noFill/>
        </p:spPr>
      </p:pic>
      <p:pic>
        <p:nvPicPr>
          <p:cNvPr id="27652" name="Picture 4" descr="http://s7.rimg.info/a1be7628bd99b45b25d03864ca6c942d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5796136" y="4437112"/>
            <a:ext cx="1047750" cy="504826"/>
          </a:xfrm>
          <a:prstGeom prst="rect">
            <a:avLst/>
          </a:prstGeom>
          <a:noFill/>
        </p:spPr>
      </p:pic>
      <p:pic>
        <p:nvPicPr>
          <p:cNvPr id="27654" name="Picture 6" descr="http://s7.rimg.info/a1be7628bd99b45b25d03864ca6c942d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64288" y="2924944"/>
            <a:ext cx="1047750" cy="504826"/>
          </a:xfrm>
          <a:prstGeom prst="rect">
            <a:avLst/>
          </a:prstGeom>
          <a:noFill/>
        </p:spPr>
      </p:pic>
      <p:pic>
        <p:nvPicPr>
          <p:cNvPr id="27656" name="Picture 8" descr="http://s7.rimg.info/a1be7628bd99b45b25d03864ca6c942d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2627784" y="4653136"/>
            <a:ext cx="1047750" cy="504826"/>
          </a:xfrm>
          <a:prstGeom prst="rect">
            <a:avLst/>
          </a:prstGeom>
          <a:noFill/>
        </p:spPr>
      </p:pic>
      <p:pic>
        <p:nvPicPr>
          <p:cNvPr id="27658" name="Picture 10" descr="http://s7.rimg.info/a1be7628bd99b45b25d03864ca6c942d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95936" y="2348880"/>
            <a:ext cx="1047750" cy="504826"/>
          </a:xfrm>
          <a:prstGeom prst="rect">
            <a:avLst/>
          </a:prstGeom>
          <a:noFill/>
        </p:spPr>
      </p:pic>
      <p:pic>
        <p:nvPicPr>
          <p:cNvPr id="11" name="78-му-му-му-му бе-бе-б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51520" y="2312876"/>
            <a:ext cx="304800" cy="30480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Они кричат:</a:t>
            </a:r>
          </a:p>
          <a:p>
            <a:r>
              <a:rPr lang="ru-RU" dirty="0" err="1" smtClean="0"/>
              <a:t>алла</a:t>
            </a:r>
            <a:r>
              <a:rPr lang="ru-RU" dirty="0" smtClean="0"/>
              <a:t> – </a:t>
            </a:r>
            <a:r>
              <a:rPr lang="ru-RU" dirty="0" err="1" smtClean="0"/>
              <a:t>алла</a:t>
            </a:r>
            <a:r>
              <a:rPr lang="ru-RU" dirty="0" smtClean="0"/>
              <a:t>, </a:t>
            </a:r>
            <a:r>
              <a:rPr lang="ru-RU" dirty="0" err="1" smtClean="0"/>
              <a:t>алла</a:t>
            </a:r>
            <a:r>
              <a:rPr lang="ru-RU" dirty="0" smtClean="0"/>
              <a:t> – </a:t>
            </a:r>
            <a:r>
              <a:rPr lang="ru-RU" dirty="0" err="1" smtClean="0"/>
              <a:t>алла</a:t>
            </a:r>
            <a:endParaRPr lang="ru-RU" dirty="0" smtClean="0"/>
          </a:p>
          <a:p>
            <a:r>
              <a:rPr lang="ru-RU" dirty="0" err="1" smtClean="0"/>
              <a:t>эллэ</a:t>
            </a:r>
            <a:r>
              <a:rPr lang="ru-RU" dirty="0" smtClean="0"/>
              <a:t> – </a:t>
            </a:r>
            <a:r>
              <a:rPr lang="ru-RU" dirty="0" err="1" smtClean="0"/>
              <a:t>эллэ</a:t>
            </a:r>
            <a:r>
              <a:rPr lang="ru-RU" dirty="0" smtClean="0"/>
              <a:t>…</a:t>
            </a:r>
          </a:p>
          <a:p>
            <a:r>
              <a:rPr lang="ru-RU" dirty="0" err="1" smtClean="0"/>
              <a:t>ыллы</a:t>
            </a:r>
            <a:r>
              <a:rPr lang="ru-RU" dirty="0" smtClean="0"/>
              <a:t>…</a:t>
            </a:r>
          </a:p>
          <a:p>
            <a:r>
              <a:rPr lang="ru-RU" dirty="0" err="1" smtClean="0"/>
              <a:t>олло</a:t>
            </a:r>
            <a:r>
              <a:rPr lang="ru-RU" dirty="0" smtClean="0"/>
              <a:t>…</a:t>
            </a:r>
          </a:p>
          <a:p>
            <a:r>
              <a:rPr lang="ru-RU" dirty="0" err="1" smtClean="0"/>
              <a:t>уллу</a:t>
            </a:r>
            <a:r>
              <a:rPr lang="ru-RU" dirty="0" smtClean="0"/>
              <a:t>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5607E-7 L 0.10018 0.215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1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4335E-6 L 0.35434 -0.03144 " pathEditMode="relative" ptsTypes="AA">
                                      <p:cBhvr>
                                        <p:cTn id="8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4335E-6 L 0.12604 -0.22035 " pathEditMode="relative" ptsTypes="AA">
                                      <p:cBhvr>
                                        <p:cTn id="10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04046E-6 L -0.33299 -0.078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-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2948E-6 L -0.22048 0.12578 " pathEditMode="relative" ptsTypes="AA">
                                      <p:cBhvr>
                                        <p:cTn id="14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33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www.edebiyatdefteri.com/resim/resimli_siir/buyuk/4825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80528" y="2204864"/>
            <a:ext cx="9505056" cy="486916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4" descr="http://files.softicons.com/download/holidays-icons/enjoyment-icons-by-icojoy/logo.png"/>
          <p:cNvPicPr>
            <a:picLocks noChangeAspect="1" noChangeArrowheads="1"/>
          </p:cNvPicPr>
          <p:nvPr/>
        </p:nvPicPr>
        <p:blipFill>
          <a:blip r:embed="rId3" cstate="screen"/>
          <a:srcRect b="2703"/>
          <a:stretch>
            <a:fillRect/>
          </a:stretch>
        </p:blipFill>
        <p:spPr bwMode="auto">
          <a:xfrm flipH="1">
            <a:off x="2483768" y="1953672"/>
            <a:ext cx="5040560" cy="49043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кто нас встречает? Обезьянка!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Она сначала испугалась:</a:t>
            </a:r>
          </a:p>
          <a:p>
            <a:r>
              <a:rPr lang="ru-RU" dirty="0" err="1" smtClean="0"/>
              <a:t>Лы-лы-лы-лы-лы-лы-лы</a:t>
            </a:r>
            <a:endParaRPr lang="ru-RU" dirty="0" smtClean="0"/>
          </a:p>
          <a:p>
            <a:r>
              <a:rPr lang="ru-RU" dirty="0" err="1" smtClean="0"/>
              <a:t>Лэ-лэ-лэ-лэ-лэ-лэ-лэ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3131840" y="3861048"/>
            <a:ext cx="2771800" cy="2661616"/>
            <a:chOff x="3707904" y="3855392"/>
            <a:chExt cx="2771800" cy="2661616"/>
          </a:xfrm>
        </p:grpSpPr>
        <p:pic>
          <p:nvPicPr>
            <p:cNvPr id="1030" name="Picture 6" descr="http://img-fotki.yandex.ru/get/5207/tatyana2q8-medvedeva.122/0_5348d_ce7008db_XL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707904" y="4005064"/>
              <a:ext cx="2771800" cy="2511944"/>
            </a:xfrm>
            <a:prstGeom prst="rect">
              <a:avLst/>
            </a:prstGeom>
            <a:noFill/>
          </p:spPr>
        </p:pic>
        <p:pic>
          <p:nvPicPr>
            <p:cNvPr id="25602" name="Picture 2" descr="http://cdn1.iconfinder.com/data/icons/fruits/512/Banana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1306306">
              <a:off x="4214159" y="3855392"/>
              <a:ext cx="1969201" cy="194367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2 6.35838E-7 L -0.03507 0.05803 L -0.03281 6.35838E-7 L -0.03038 0.05803 L -0.02812 6.35838E-7 L -0.02586 0.05803 L -0.02343 6.35838E-7 L -0.02118 0.05803 L -0.01875 6.35838E-7 L -0.01632 0.05803 L -0.01423 6.35838E-7 L -0.0118 0.05803 L -0.00954 6.35838E-7 L -0.00711 0.05803 L -0.00468 6.35838E-7 L -0.0026 0.05803 L -3.61111E-6 6.35838E-7 " pathEditMode="relative" rAng="0" ptsTypes="FFFFFFFFFFFFFFFFF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www.edebiyatdefteri.com/resim/resimli_siir/buyuk/4825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80528" y="2204864"/>
            <a:ext cx="9505056" cy="486916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4" descr="http://files.softicons.com/download/holidays-icons/enjoyment-icons-by-icojoy/logo.png"/>
          <p:cNvPicPr>
            <a:picLocks noChangeAspect="1" noChangeArrowheads="1"/>
          </p:cNvPicPr>
          <p:nvPr/>
        </p:nvPicPr>
        <p:blipFill>
          <a:blip r:embed="rId3" cstate="screen"/>
          <a:srcRect b="2703"/>
          <a:stretch>
            <a:fillRect/>
          </a:stretch>
        </p:blipFill>
        <p:spPr bwMode="auto">
          <a:xfrm flipH="1">
            <a:off x="2483768" y="1953672"/>
            <a:ext cx="5040560" cy="49043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 потом удивилась:</a:t>
            </a:r>
          </a:p>
          <a:p>
            <a:r>
              <a:rPr lang="ru-RU" dirty="0" err="1" smtClean="0"/>
              <a:t>Ло-ло-ло-ло-ло-ло-ло</a:t>
            </a:r>
            <a:endParaRPr lang="ru-RU" dirty="0" smtClean="0"/>
          </a:p>
          <a:p>
            <a:r>
              <a:rPr lang="ru-RU" dirty="0" err="1" smtClean="0"/>
              <a:t>Лу-лу-лу-лу-лу-лу-лу</a:t>
            </a:r>
            <a:endParaRPr lang="ru-RU" dirty="0"/>
          </a:p>
        </p:txBody>
      </p:sp>
      <p:pic>
        <p:nvPicPr>
          <p:cNvPr id="1030" name="Picture 6" descr="http://img-fotki.yandex.ru/get/5207/tatyana2q8-medvedeva.122/0_5348d_ce7008db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31840" y="4010720"/>
            <a:ext cx="2771800" cy="2511944"/>
          </a:xfrm>
          <a:prstGeom prst="rect">
            <a:avLst/>
          </a:prstGeom>
          <a:noFill/>
        </p:spPr>
      </p:pic>
      <p:pic>
        <p:nvPicPr>
          <p:cNvPr id="25602" name="Picture 2" descr="http://cdn1.iconfinder.com/data/icons/fruits/512/Banana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875497" flipH="1" flipV="1">
            <a:off x="3667745" y="4452150"/>
            <a:ext cx="2046647" cy="165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580</Words>
  <Application>Microsoft Office PowerPoint</Application>
  <PresentationFormat>Экран (4:3)</PresentationFormat>
  <Paragraphs>99</Paragraphs>
  <Slides>21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Путешествие  на остров Ула-Олэ   </vt:lpstr>
      <vt:lpstr>Артикуляционная гимнастика</vt:lpstr>
      <vt:lpstr>Построим трап!</vt:lpstr>
      <vt:lpstr>Как гудит самолет? </vt:lpstr>
      <vt:lpstr>Поздоровайся с самолетами</vt:lpstr>
      <vt:lpstr>Внимание! Мы подлетаем к острову Ула-Олэ!</vt:lpstr>
      <vt:lpstr>Над островом кружат чайки</vt:lpstr>
      <vt:lpstr>А кто нас встречает? Обезьянка!</vt:lpstr>
      <vt:lpstr>Слайд 9</vt:lpstr>
      <vt:lpstr>Угостим ее вкусным вареньем!</vt:lpstr>
      <vt:lpstr>Отдохнем – позагораем!</vt:lpstr>
      <vt:lpstr>Подскажем обезьянке!</vt:lpstr>
      <vt:lpstr>Обезьянка ест, да причмокивает!</vt:lpstr>
      <vt:lpstr>Собери на память</vt:lpstr>
      <vt:lpstr>Обезьянка хочет показать нам свои сокровища!</vt:lpstr>
      <vt:lpstr>И это не всё!</vt:lpstr>
      <vt:lpstr>У неё ещё что-то есть!</vt:lpstr>
      <vt:lpstr>Найди двух одинаковых дельфинов</vt:lpstr>
      <vt:lpstr>Пора возвращаться домой!</vt:lpstr>
      <vt:lpstr>Последи за тучкой!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[л] в слогах</dc:title>
  <dc:subject>звукопроизношение</dc:subject>
  <dc:creator>Вербицкая Т. Л.</dc:creator>
  <cp:lastModifiedBy>user</cp:lastModifiedBy>
  <cp:revision>136</cp:revision>
  <dcterms:created xsi:type="dcterms:W3CDTF">2013-07-07T11:17:04Z</dcterms:created>
  <dcterms:modified xsi:type="dcterms:W3CDTF">2013-12-23T12:56:50Z</dcterms:modified>
</cp:coreProperties>
</file>