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20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4100-E61D-4DB9-B95E-09DCFD63204E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A837-E3E1-4546-A87E-ADFB6C53A1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10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A837-E3E1-4546-A87E-ADFB6C53A1F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2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6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6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39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55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8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9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3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66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08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71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1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FC5B6-4822-4E5F-8823-29B5B663E788}" type="datetimeFigureOut">
              <a:rPr lang="ru-RU" smtClean="0"/>
              <a:t>24.03.2018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D504-3630-4415-ABAD-0F1D8B879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6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-707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772816"/>
            <a:ext cx="8820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Использование </a:t>
            </a:r>
            <a:endParaRPr lang="ru-RU" sz="3600" dirty="0"/>
          </a:p>
          <a:p>
            <a:pPr algn="ctr"/>
            <a:r>
              <a:rPr lang="ru-RU" sz="3600" b="1" dirty="0"/>
              <a:t>«живых картинок» для развития речи детей раннего </a:t>
            </a:r>
            <a:r>
              <a:rPr lang="ru-RU" sz="3600" b="1" dirty="0" smtClean="0"/>
              <a:t>возраста</a:t>
            </a:r>
          </a:p>
          <a:p>
            <a:pPr algn="r"/>
            <a:endParaRPr lang="ru-RU" sz="3600" b="1" dirty="0"/>
          </a:p>
          <a:p>
            <a:pPr algn="r"/>
            <a:endParaRPr lang="ru-RU" sz="3600" b="1" dirty="0" smtClean="0"/>
          </a:p>
          <a:p>
            <a:pPr algn="r"/>
            <a:r>
              <a:rPr lang="ru-RU" sz="3600" b="1" dirty="0" smtClean="0"/>
              <a:t> </a:t>
            </a:r>
            <a:r>
              <a:rPr lang="ru-RU" b="1" dirty="0"/>
              <a:t>Составитель</a:t>
            </a:r>
            <a:r>
              <a:rPr lang="ru-RU" b="1" dirty="0" smtClean="0"/>
              <a:t>: Михайлова </a:t>
            </a:r>
            <a:r>
              <a:rPr lang="ru-RU" b="1" dirty="0"/>
              <a:t>Н.В.</a:t>
            </a:r>
            <a:endParaRPr lang="ru-RU" dirty="0"/>
          </a:p>
          <a:p>
            <a:pPr algn="ctr"/>
            <a:r>
              <a:rPr lang="ru-RU" b="1" dirty="0"/>
              <a:t> </a:t>
            </a: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4583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Муниципальная автономная дошкольная организация «Детский сад №1»</a:t>
            </a:r>
            <a:endParaRPr lang="ru-RU" dirty="0"/>
          </a:p>
        </p:txBody>
      </p:sp>
      <p:pic>
        <p:nvPicPr>
          <p:cNvPr id="7" name="Picture 4" descr="http://bestgif.ru/_ph/51/2/737886605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634" y="3717033"/>
            <a:ext cx="2716261" cy="26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89842" y="6070874"/>
            <a:ext cx="1487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г. Сыктывкар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61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" y="-45053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228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фоне картинки сделаны прорези, в которые вставляются какие либо персонажи.</a:t>
            </a:r>
            <a:endParaRPr lang="ru-RU" sz="2800" dirty="0"/>
          </a:p>
        </p:txBody>
      </p:sp>
      <p:pic>
        <p:nvPicPr>
          <p:cNvPr id="4" name="Picture 2" descr="C:\Users\макс\Desktop\DSC069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923" y="548680"/>
            <a:ext cx="319480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макс\Desktop\DSC069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782" y="764704"/>
            <a:ext cx="358175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кс\Desktop\DSC069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944094"/>
            <a:ext cx="3533546" cy="24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макс\Desktop\DSC0696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924" y="3496352"/>
            <a:ext cx="3724720" cy="27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6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82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2801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Персонажи к фону прикрепляются при помощи магнитов. В этом случае герои могут перемещаться с места на место.</a:t>
            </a:r>
            <a:endParaRPr lang="ru-RU" sz="2800" dirty="0"/>
          </a:p>
        </p:txBody>
      </p:sp>
      <p:pic>
        <p:nvPicPr>
          <p:cNvPr id="4" name="Picture 2" descr="C:\Users\макс\Desktop\DSC069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005" y="249376"/>
            <a:ext cx="2507863" cy="20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макс\Desktop\DSC0697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721" y="260648"/>
            <a:ext cx="3291857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кс\Desktop\DSC0697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873" y="2646790"/>
            <a:ext cx="52408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1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5" y="-46382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 smtClean="0"/>
              <a:t>Разные формы работы с пособием «Живые картинки»</a:t>
            </a:r>
          </a:p>
          <a:p>
            <a:r>
              <a:rPr lang="ru-RU" sz="2400" dirty="0" smtClean="0"/>
              <a:t>-НОД</a:t>
            </a:r>
          </a:p>
          <a:p>
            <a:r>
              <a:rPr lang="ru-RU" sz="2400" dirty="0" smtClean="0"/>
              <a:t>-Совместная деятельность с детьми</a:t>
            </a:r>
          </a:p>
          <a:p>
            <a:r>
              <a:rPr lang="ru-RU" sz="2400" dirty="0" smtClean="0"/>
              <a:t>-Индивидуальная работа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80928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«Живая» картинка оставляет значительный след в сознании детей, она активизирует не только деятельность мышления и речи, но и чувства. С помощью картины педагог формирует у детей различные знания. В зависимости от содержания картины и подобранных персонажей это может быть интерес и уважение к труду, любовь к животным, безопасность и т. 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72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289875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8225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" y="-23339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3105835"/>
            <a:ext cx="41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384" y="1062028"/>
            <a:ext cx="863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08030"/>
            <a:ext cx="7662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Речевое развитие детей раннего </a:t>
            </a:r>
            <a:r>
              <a:rPr lang="ru-RU" sz="2800" b="1" dirty="0" smtClean="0"/>
              <a:t>возраста по ФГОС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24669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https://cs22.babysfera.ru/1/a/2/9/96234690.177596600.jpe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40" y="1011748"/>
            <a:ext cx="2562337" cy="257281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18910" y="1425233"/>
            <a:ext cx="59855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речевое развитие</a:t>
            </a:r>
            <a:r>
              <a:rPr lang="ru-RU" sz="2400" dirty="0"/>
              <a:t> - включает овладение речью как средством общения и культуры, обогащение активного словаря, развитие связной, грамматически правильной диалогической и монологической </a:t>
            </a:r>
            <a:r>
              <a:rPr lang="ru-RU" sz="2400" dirty="0" smtClean="0"/>
              <a:t>речи.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38916" y="3337828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Задачи: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861048"/>
            <a:ext cx="68940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овладение </a:t>
            </a:r>
            <a:r>
              <a:rPr lang="ru-RU" sz="2400" dirty="0"/>
              <a:t>речью как </a:t>
            </a:r>
            <a:r>
              <a:rPr lang="ru-RU" sz="2400" dirty="0" smtClean="0"/>
              <a:t>средством </a:t>
            </a:r>
            <a:r>
              <a:rPr lang="ru-RU" sz="2400" dirty="0"/>
              <a:t>общения и </a:t>
            </a:r>
            <a:r>
              <a:rPr lang="ru-RU" sz="2400" dirty="0" smtClean="0"/>
              <a:t>культуры</a:t>
            </a:r>
          </a:p>
          <a:p>
            <a:pPr marL="342900" indent="-342900">
              <a:buAutoNum type="arabicParenR"/>
            </a:pPr>
            <a:r>
              <a:rPr lang="ru-RU" sz="2400" dirty="0"/>
              <a:t>обогащение активного словаря 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/>
              <a:t>развитие связной, грамматически правильной </a:t>
            </a:r>
            <a:r>
              <a:rPr lang="ru-RU" sz="2400" dirty="0" smtClean="0"/>
              <a:t> </a:t>
            </a:r>
            <a:r>
              <a:rPr lang="ru-RU" sz="2400" dirty="0"/>
              <a:t>речи 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развитие</a:t>
            </a:r>
            <a:r>
              <a:rPr lang="ru-RU" sz="2400" dirty="0"/>
              <a:t> звуковой и интонационной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49372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92521"/>
            <a:ext cx="81369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Наглядность </a:t>
            </a:r>
            <a:r>
              <a:rPr lang="ru-RU" sz="2400" dirty="0"/>
              <a:t>играет </a:t>
            </a:r>
            <a:r>
              <a:rPr lang="ru-RU" sz="2400" dirty="0" smtClean="0"/>
              <a:t>большую роль в </a:t>
            </a:r>
            <a:r>
              <a:rPr lang="ru-RU" sz="2400" dirty="0"/>
              <a:t>обучении детей дошкольного возраста, так как соответствует особенностям их восприятия и усвоения </a:t>
            </a:r>
            <a:r>
              <a:rPr lang="ru-RU" sz="2400" dirty="0" smtClean="0"/>
              <a:t>знаний. </a:t>
            </a:r>
            <a:r>
              <a:rPr lang="ru-RU" sz="2400" dirty="0"/>
              <a:t> Воздействуя на </a:t>
            </a:r>
            <a:r>
              <a:rPr lang="ru-RU" sz="2400" dirty="0" smtClean="0"/>
              <a:t>органы зрительных чувств, средства наглядности </a:t>
            </a:r>
            <a:r>
              <a:rPr lang="ru-RU" sz="2400" dirty="0"/>
              <a:t>способствуют более прочному усвоению </a:t>
            </a:r>
            <a:r>
              <a:rPr lang="ru-RU" sz="2400" dirty="0" smtClean="0"/>
              <a:t>знаний.</a:t>
            </a:r>
          </a:p>
          <a:p>
            <a:pPr algn="just"/>
            <a:r>
              <a:rPr lang="ru-RU" sz="2400" dirty="0"/>
              <a:t>Многие ученые и педагоги рассматривали </a:t>
            </a:r>
            <a:r>
              <a:rPr lang="ru-RU" sz="2400" dirty="0" smtClean="0"/>
              <a:t>роль использования </a:t>
            </a:r>
            <a:r>
              <a:rPr lang="ru-RU" sz="2400" dirty="0"/>
              <a:t>наглядных </a:t>
            </a:r>
            <a:r>
              <a:rPr lang="ru-RU" sz="2400" dirty="0" smtClean="0"/>
              <a:t>средств с дошкольниками, формирование у них образных представлений.</a:t>
            </a:r>
          </a:p>
          <a:p>
            <a:pPr algn="just"/>
            <a:r>
              <a:rPr lang="ru-RU" sz="2400" dirty="0" smtClean="0"/>
              <a:t>  К. Д. Ушинский отмечал, что слова, не подкрепленные наглядностью, запоминаются детьми намного хуже, чем слова, зрительно связанные с картинками. Я. А.  </a:t>
            </a:r>
            <a:r>
              <a:rPr lang="ru-RU" sz="2400" dirty="0"/>
              <a:t>Коменский </a:t>
            </a:r>
            <a:r>
              <a:rPr lang="ru-RU" sz="2400" dirty="0" smtClean="0"/>
              <a:t>считал наглядность  </a:t>
            </a:r>
            <a:r>
              <a:rPr lang="ru-RU" sz="2400" dirty="0"/>
              <a:t>золотым правилом обучения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И. Г. Песталоцци</a:t>
            </a:r>
            <a:r>
              <a:rPr lang="ru-RU" sz="2400" dirty="0"/>
              <a:t>  возражал против неосмысленного запоминания </a:t>
            </a:r>
            <a:r>
              <a:rPr lang="ru-RU" sz="2400" dirty="0" smtClean="0"/>
              <a:t>сведений, и строил </a:t>
            </a:r>
            <a:r>
              <a:rPr lang="ru-RU" sz="2400" dirty="0"/>
              <a:t>свою систему обучения на основе широкого применения наглядных </a:t>
            </a:r>
            <a:r>
              <a:rPr lang="ru-RU" sz="2400" dirty="0" smtClean="0"/>
              <a:t>методов и т.д. 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86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57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Речевое развитие </a:t>
            </a:r>
            <a:r>
              <a:rPr lang="ru-RU" sz="2800" dirty="0"/>
              <a:t>ребёнка </a:t>
            </a:r>
            <a:r>
              <a:rPr lang="ru-RU" sz="2800" dirty="0" smtClean="0"/>
              <a:t> раннего дошкольного возраста наиболее </a:t>
            </a:r>
            <a:r>
              <a:rPr lang="ru-RU" sz="2800" dirty="0"/>
              <a:t>успешно осуществляется в условиях обогащённой развивающей среды, которая обеспечивает единство социальных и природных средств, разнообразную деятельность и обогащение речевого опыта </a:t>
            </a:r>
            <a:r>
              <a:rPr lang="ru-RU" sz="2800" dirty="0" smtClean="0"/>
              <a:t>детей. Взрослым необходимо интересно организовывать жизнь ребёнка, чтобы создавать потребность в речевой активности детей. Эту задачу с легкостью выполняет пособие «</a:t>
            </a:r>
            <a:r>
              <a:rPr lang="ru-RU" sz="2800" dirty="0"/>
              <a:t>ж</a:t>
            </a:r>
            <a:r>
              <a:rPr lang="ru-RU" sz="2800" dirty="0" smtClean="0"/>
              <a:t>ивые» картинки.</a:t>
            </a:r>
          </a:p>
          <a:p>
            <a:pPr algn="just"/>
            <a:endParaRPr lang="ru-RU" sz="28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060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«Живые» картинки привлекают детей тем, что неожиданно меняют свой вид. Каждая «живая» картинка может служить для нескольких разных по содержанию занятий; можно менять отдельные эпизоды, произвольно сокращать и увеличивать количество действующих лиц, переносить элементы одного рассказа в другой. Обычная картина всех этих возможностей не дает.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487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3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595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Значение «Живой Картинки»</a:t>
            </a:r>
          </a:p>
          <a:p>
            <a:pPr algn="ctr"/>
            <a:r>
              <a:rPr lang="ru-RU" sz="2800" b="1" dirty="0" smtClean="0"/>
              <a:t> в развитии детей</a:t>
            </a:r>
            <a:endParaRPr lang="ru-RU" sz="2800" b="1" dirty="0"/>
          </a:p>
        </p:txBody>
      </p:sp>
      <p:sp>
        <p:nvSpPr>
          <p:cNvPr id="3" name="Стрелка вправо 2"/>
          <p:cNvSpPr/>
          <p:nvPr/>
        </p:nvSpPr>
        <p:spPr>
          <a:xfrm rot="18721468">
            <a:off x="5847593" y="1661755"/>
            <a:ext cx="130691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4753434">
            <a:off x="2443228" y="1434600"/>
            <a:ext cx="1146790" cy="66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7861233">
            <a:off x="1817317" y="3881773"/>
            <a:ext cx="1287018" cy="644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499931">
            <a:off x="6283934" y="3955875"/>
            <a:ext cx="12937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739090"/>
            <a:ext cx="1034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4180900" y="1412776"/>
            <a:ext cx="959172" cy="609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605182"/>
            <a:ext cx="90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Речь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30788" y="1053033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Внимание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46233" y="799663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Память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50935" y="4725144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Мышление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14229" y="4721311"/>
            <a:ext cx="234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Воображение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8222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42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8388" y="24728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изготовления «живой» картинки нужен фон, т.е. крупная картинка, изображающая сад, двор или улицу, лес – словом, то место, где происходит действие. Этот фон можно нарисовать самим или скачать из Интернет-ресурсов.</a:t>
            </a:r>
            <a:endParaRPr lang="ru-RU" sz="2800" dirty="0"/>
          </a:p>
        </p:txBody>
      </p:sp>
      <p:pic>
        <p:nvPicPr>
          <p:cNvPr id="5" name="Picture 2" descr="C:\Users\макс\Desktop\DSC069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29926"/>
            <a:ext cx="3528391" cy="246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акс\Desktop\DSC069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4" y="3717032"/>
            <a:ext cx="3888432" cy="26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макс\Desktop\DSC06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742530" cy="27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6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82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макс\Desktop\DSC069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12" y="188640"/>
            <a:ext cx="3863207" cy="27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макс\Desktop\DSC069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672655" cy="27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макс\Desktop\DSC0698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896" y="3493093"/>
            <a:ext cx="3767808" cy="26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2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Существуют разные способы изготовления «Живых картинок»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Картина, сделанная из аппликации, а отдельные фигурки по картине могут перемещаться при помощи лески или обычной нитки.</a:t>
            </a:r>
            <a:endParaRPr lang="ru-RU" sz="2800" dirty="0"/>
          </a:p>
        </p:txBody>
      </p:sp>
      <p:pic>
        <p:nvPicPr>
          <p:cNvPr id="6" name="Picture 4" descr="http://www.maam.ru/upload/blogs/30a4cb3a6c1283c56900b0e3368dc94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772816"/>
            <a:ext cx="4968552" cy="37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27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340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макс</cp:lastModifiedBy>
  <cp:revision>22</cp:revision>
  <dcterms:created xsi:type="dcterms:W3CDTF">2018-03-24T12:45:06Z</dcterms:created>
  <dcterms:modified xsi:type="dcterms:W3CDTF">2018-03-24T20:08:40Z</dcterms:modified>
</cp:coreProperties>
</file>