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2" r:id="rId3"/>
    <p:sldId id="263" r:id="rId4"/>
    <p:sldId id="264" r:id="rId5"/>
    <p:sldId id="261" r:id="rId6"/>
    <p:sldId id="265" r:id="rId7"/>
    <p:sldId id="266" r:id="rId8"/>
    <p:sldId id="275" r:id="rId9"/>
    <p:sldId id="276" r:id="rId10"/>
    <p:sldId id="269" r:id="rId11"/>
    <p:sldId id="279" r:id="rId12"/>
    <p:sldId id="274" r:id="rId13"/>
    <p:sldId id="273" r:id="rId14"/>
    <p:sldId id="270" r:id="rId15"/>
  </p:sldIdLst>
  <p:sldSz cx="9144000" cy="6858000" type="screen4x3"/>
  <p:notesSz cx="6877050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694"/>
    <a:srgbClr val="660066"/>
    <a:srgbClr val="A34E37"/>
    <a:srgbClr val="AC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EFE9-2D52-45C1-ADD9-47B4CD9A456C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F964-7EBC-4184-990D-6320CC47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0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2981-4F04-4D92-97A7-AC292BBCA09B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74F7-E519-46EE-8F98-5496A6430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8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5AB-AB6C-446A-9EEA-055C2E2C90A7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2073-B615-4549-9118-98A424AE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3BD6-17F6-4473-BDD9-40B4407D5D24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2AEA-E2F0-487B-9C34-44CAB2684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4F5B-1C8F-4C2A-AFEA-51584E9D5E7E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CD62-91DA-4290-AC06-7CD457B48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FF50-2EC8-46AF-928E-14C642B4CB48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E6DA-75D3-45EA-B75E-24C019FE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E8A1-9933-4682-8A67-19FF9190EA62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FD93-6607-471C-A740-EF79223A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95AE-E0FF-4E00-8BF2-48AC5C3BB5DD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C7A2-0392-457B-B9DE-3C2B5100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0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ED8D-7721-4799-8FE3-28CF0C3E6094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630E-CEE1-484E-866B-038A7A517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6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6BEA-5274-4804-B2D0-6B308E15458B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849-95B1-4B1F-87C7-3EFDBE9A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5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340A-2205-4394-94F0-04EB24510A7E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1369-F3C0-4271-A63C-9BD919634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950FC32-4A6E-49D3-A61E-E3A3AE5118CF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CE1896C-7F86-43F9-A456-6FD85F7F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17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9000">
              <a:schemeClr val="tx2">
                <a:lumMod val="11000"/>
                <a:lumOff val="89000"/>
                <a:alpha val="33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341438"/>
            <a:ext cx="7167562" cy="3095625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Научно-методическая разработка</a:t>
            </a:r>
            <a:b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«Использование палочек </a:t>
            </a:r>
            <a:r>
              <a:rPr lang="ru-RU" sz="28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познавательно-речевом развитии детей</a:t>
            </a:r>
            <a:b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занятиях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математике»</a:t>
            </a:r>
            <a:br>
              <a:rPr lang="ru-RU" sz="28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33375"/>
            <a:ext cx="8170863" cy="7191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Государственное бюджетное дошкольное образовательное учреждение детский сад № 21 Калининского района г. Санкт-Петербурга</a:t>
            </a:r>
            <a:endParaRPr lang="ru-RU" altLang="ru-RU" sz="1800" i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4868863"/>
            <a:ext cx="41751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Выполнила: воспитатель </a:t>
            </a: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b="1" i="1" dirty="0" err="1">
                <a:solidFill>
                  <a:srgbClr val="002060"/>
                </a:solidFill>
                <a:latin typeface="Georgia" pitchFamily="18" charset="0"/>
              </a:rPr>
              <a:t>Фартукова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Н.В., </a:t>
            </a: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defRPr/>
            </a:pPr>
            <a:endParaRPr lang="ru-RU" i="1" dirty="0">
              <a:solidFill>
                <a:schemeClr val="accent4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04813"/>
            <a:ext cx="73453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Georgia" pitchFamily="18" charset="0"/>
                <a:ea typeface="+mj-ea"/>
                <a:cs typeface="+mj-cs"/>
              </a:rPr>
              <a:t>Методы и приемы использования палочек Кюизенера в познавательно-речевом развитии детей</a:t>
            </a:r>
          </a:p>
          <a:p>
            <a:pPr algn="ctr">
              <a:defRPr/>
            </a:pPr>
            <a:endParaRPr lang="ru-RU" sz="2400" b="1" dirty="0"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844675"/>
          <a:ext cx="8929688" cy="4895850"/>
        </p:xfrm>
        <a:graphic>
          <a:graphicData uri="http://schemas.openxmlformats.org/drawingml/2006/table">
            <a:tbl>
              <a:tblPr/>
              <a:tblGrid>
                <a:gridCol w="2977137"/>
                <a:gridCol w="2977137"/>
                <a:gridCol w="2975414"/>
              </a:tblGrid>
              <a:tr h="82628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Принятая в педагогике классификация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Наглядные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Словесные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(игровые)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52E6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воспитателя на демонстрационном материале.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Раздаточный материал.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Схемы, графики, таблицы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(воспитателем, ребёнком).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– ответы.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 (описание).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в форме дидактических упражнений, в форме игры, соревнования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2E6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11188" y="69850"/>
            <a:ext cx="799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00B050"/>
                </a:solidFill>
                <a:latin typeface="Georgia" pitchFamily="18" charset="0"/>
              </a:rPr>
              <a:t>Важнейшее условие использования палочек Кюизенера –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88" y="5948363"/>
            <a:ext cx="7921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600" b="1" i="1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00B050"/>
                </a:solidFill>
                <a:latin typeface="Georgia" pitchFamily="18" charset="0"/>
              </a:rPr>
              <a:t>последовательное поэтапное использование игр и упражнений с полосками (палочками) Кюизенера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84" y="431153"/>
            <a:ext cx="7273032" cy="545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2" y="692701"/>
          <a:ext cx="9144001" cy="6165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78"/>
                <a:gridCol w="1069678"/>
                <a:gridCol w="419135"/>
                <a:gridCol w="466456"/>
                <a:gridCol w="466456"/>
                <a:gridCol w="586060"/>
                <a:gridCol w="586060"/>
                <a:gridCol w="449296"/>
                <a:gridCol w="445136"/>
                <a:gridCol w="445136"/>
                <a:gridCol w="445136"/>
                <a:gridCol w="445136"/>
                <a:gridCol w="483617"/>
                <a:gridCol w="483617"/>
                <a:gridCol w="641702"/>
                <a:gridCol w="641702"/>
              </a:tblGrid>
              <a:tr h="37101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rowSpan="2">
                  <a:txBody>
                    <a:bodyPr/>
                    <a:lstStyle/>
                    <a:p>
                      <a:pPr marL="14922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Показатель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Цвет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gridSpan="4">
                  <a:txBody>
                    <a:bodyPr/>
                    <a:lstStyle/>
                    <a:p>
                      <a:pPr marL="76517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Величина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13976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1275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0" marR="46990"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Большой, маленький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marL="44450" marR="10160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Длинный, </a:t>
                      </a:r>
                      <a:endParaRPr lang="ru-RU" sz="700">
                        <a:effectLst/>
                      </a:endParaRPr>
                    </a:p>
                    <a:p>
                      <a:pPr marL="44450" marR="10160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короткий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marL="41910" marR="46990"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Высокий, </a:t>
                      </a:r>
                      <a:endParaRPr lang="ru-RU" sz="700">
                        <a:effectLst/>
                      </a:endParaRPr>
                    </a:p>
                    <a:p>
                      <a:pPr marL="41910" marR="46990"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marL="117475" marR="83820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Широкий, </a:t>
                      </a:r>
                      <a:endParaRPr lang="ru-RU" sz="700">
                        <a:effectLst/>
                      </a:endParaRPr>
                    </a:p>
                    <a:p>
                      <a:pPr marL="117475" marR="83820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узкий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Один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rowSpan="2">
                  <a:txBody>
                    <a:bodyPr/>
                    <a:lstStyle/>
                    <a:p>
                      <a:pPr marL="13589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Много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marL="10160" marR="23495" algn="ctr">
                        <a:lnSpc>
                          <a:spcPts val="164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Счёт До 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gridSpan="2">
                  <a:txBody>
                    <a:bodyPr/>
                    <a:lstStyle/>
                    <a:p>
                      <a:pPr marL="44450" marR="5778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Соотнесение палочки и числа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0485" marR="83820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Соотнесение палочки с цифрой</a:t>
                      </a:r>
                      <a:endParaRPr lang="ru-RU" sz="700">
                        <a:effectLst/>
                      </a:endParaRPr>
                    </a:p>
                    <a:p>
                      <a:pPr marL="7048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(до 5)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349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rowSpan="2">
                  <a:txBody>
                    <a:bodyPr/>
                    <a:lstStyle/>
                    <a:p>
                      <a:pPr marL="146050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</a:tr>
              <a:tr h="76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31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Ф.И.ребёнка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03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Цвет и число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>
                  <a:txBody>
                    <a:bodyPr/>
                    <a:lstStyle/>
                    <a:p>
                      <a:pPr marL="3111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и цвет 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>
                  <a:txBody>
                    <a:bodyPr/>
                    <a:lstStyle/>
                    <a:p>
                      <a:pPr marL="28575" marR="4445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Палочка и цифра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>
                  <a:txBody>
                    <a:bodyPr/>
                    <a:lstStyle/>
                    <a:p>
                      <a:pPr marL="28575" marR="12827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Цифра и палочка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52">
                <a:tc>
                  <a:txBody>
                    <a:bodyPr/>
                    <a:lstStyle/>
                    <a:p>
                      <a:pPr marL="260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Виноградова.А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Гаев.С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Гвоздков.А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7452">
                <a:tc>
                  <a:txBody>
                    <a:bodyPr/>
                    <a:lstStyle/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Григорьева.Л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Галанчук.М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Добровская.В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7452">
                <a:tc>
                  <a:txBody>
                    <a:bodyPr/>
                    <a:lstStyle/>
                    <a:p>
                      <a:pPr marL="13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Джамбулатова.Э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1333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Егиазарян.М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marL="7620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Ефимов.С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Замареев.М</a:t>
                      </a: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Коваленко.В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7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Костусева.К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86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Средний балл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  <a:tr h="1690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  <a:tc>
                  <a:txBody>
                    <a:bodyPr/>
                    <a:lstStyle/>
                    <a:p>
                      <a:pPr marR="373380"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В- 5</a:t>
                      </a:r>
                      <a:endParaRPr lang="ru-RU" sz="700" dirty="0">
                        <a:effectLst/>
                      </a:endParaRPr>
                    </a:p>
                    <a:p>
                      <a:pPr marR="373380"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С- 7</a:t>
                      </a:r>
                      <a:endParaRPr lang="ru-RU" sz="700" dirty="0">
                        <a:effectLst/>
                      </a:endParaRPr>
                    </a:p>
                    <a:p>
                      <a:pPr marR="37338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Н-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987" marR="16987" marT="0" marB="0" anchor="ctr"/>
                </a:tc>
              </a:tr>
            </a:tbl>
          </a:graphicData>
        </a:graphic>
      </p:graphicFrame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93713" y="42863"/>
            <a:ext cx="859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altLang="ru-RU" sz="1400" b="1">
                <a:cs typeface="Times New Roman" pitchFamily="18" charset="0"/>
              </a:rPr>
              <a:t>Диагностика познавательно-речевого развития детей с использованием палочек Кюизенера. </a:t>
            </a:r>
          </a:p>
          <a:p>
            <a:pPr algn="ctr" eaLnBrk="0" hangingPunct="0"/>
            <a:r>
              <a:rPr lang="ru-RU" altLang="ru-RU" sz="1400" b="1">
                <a:cs typeface="Times New Roman" pitchFamily="18" charset="0"/>
              </a:rPr>
              <a:t>Средняя группа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7000">
              <a:srgbClr val="D4DEFF"/>
            </a:gs>
            <a:gs pos="86000">
              <a:srgbClr val="D4DEFF">
                <a:alpha val="3000"/>
              </a:srgbClr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002587" cy="1125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i="1" dirty="0" smtClean="0">
                <a:latin typeface="Georgia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0825" y="1844675"/>
            <a:ext cx="3863975" cy="47085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познавательно - речевого развития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процессе математического образования заключается в том, что оно направлено не только на формирование определённых математических представлений, но и на приобретение соответствующего словаря, развитие всех познавательных психических процессов и связной доказательной речи.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84663" y="1387475"/>
            <a:ext cx="4337050" cy="54737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Определены следующие задачи: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изучить влияние игр и упражнений с палочками Кюизенера на  познавательно-речевое развитие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2 младшей группы.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412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Систематически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детей, через использование игр с палочками Кюизенера.</a:t>
            </a:r>
          </a:p>
          <a:p>
            <a:pPr marL="379412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познавательно-речевое развитие детей, используя на занятиях по математике с детьми палочки Кюизенера.</a:t>
            </a:r>
          </a:p>
          <a:p>
            <a:pPr marL="379412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Оформить материалы из опыта работы.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993062" cy="144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i="1" dirty="0" smtClean="0">
                <a:latin typeface="Georgia" pitchFamily="18" charset="0"/>
              </a:rPr>
              <a:t/>
            </a:r>
            <a:br>
              <a:rPr lang="ru-RU" altLang="ru-RU" sz="3200" i="1" dirty="0" smtClean="0">
                <a:latin typeface="Georgia" pitchFamily="18" charset="0"/>
              </a:rPr>
            </a:br>
            <a:r>
              <a:rPr lang="ru-RU" altLang="ru-RU" sz="3200" i="1" dirty="0" smtClean="0">
                <a:latin typeface="Georgia" pitchFamily="18" charset="0"/>
              </a:rPr>
              <a:t>Влияние палочек </a:t>
            </a:r>
            <a:r>
              <a:rPr lang="ru-RU" altLang="ru-RU" sz="3200" i="1" dirty="0" err="1" smtClean="0">
                <a:latin typeface="Georgia" pitchFamily="18" charset="0"/>
              </a:rPr>
              <a:t>Кюизенера</a:t>
            </a:r>
            <a:r>
              <a:rPr lang="ru-RU" altLang="ru-RU" sz="3200" i="1" dirty="0" smtClean="0">
                <a:latin typeface="Georgia" pitchFamily="18" charset="0"/>
              </a:rPr>
              <a:t> на развитие интереса у детей к математике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950" y="1517650"/>
            <a:ext cx="4103688" cy="39417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применение палочек Х. Кюизенера возможно в сочетании с другими пособиями, дидактическими материалами, а также и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 Кюизенера как дидактическое средство в полной мере соответствуют специфике и особенностям элементарных математических представлений, формируемых у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 детское мышление наглядно-действенное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наглядно-образное.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3438" y="1484313"/>
            <a:ext cx="3744912" cy="417671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«чисел в цвете» позволяет развивать у дошкольников представление о числе на основе счета и измерения. К выводу, что число появляется в результате счета и измерения, дети приходят в практической деятельности. Такое представление о числе является наиболее полноценным.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algn="ctr" eaLnBrk="1" hangingPunct="1">
              <a:spcBef>
                <a:spcPct val="0"/>
              </a:spcBef>
            </a:pPr>
            <a:endParaRPr lang="ru-RU" altLang="ru-RU" sz="200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z="200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9388" y="1773238"/>
            <a:ext cx="3671887" cy="13684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Осознанию соотношений «больше — меньше», «больше на … — меньше на ...»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105400" y="1773238"/>
            <a:ext cx="3673475" cy="13684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Пониманию свойств отношений, умению делить целое на части и измерять объекты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15900" y="3789363"/>
            <a:ext cx="3671888" cy="13684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Запоминанию состава числа из единиц и двух меньших чисел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19700" y="3810000"/>
            <a:ext cx="3671888" cy="13684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Овладению арифметическими действиями: сложением, вычитанием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668588" y="5221288"/>
            <a:ext cx="3671887" cy="136842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Умению комментировать все свои действия, отвечать на вопросы, рассуждать, т.е. развитию связной речи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312988" y="1125538"/>
            <a:ext cx="219075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30725" y="1125538"/>
            <a:ext cx="18415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708400" y="1125538"/>
            <a:ext cx="822325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2" name="Прямая со стрелкой 13311"/>
          <p:cNvCxnSpPr/>
          <p:nvPr/>
        </p:nvCxnSpPr>
        <p:spPr>
          <a:xfrm>
            <a:off x="4530725" y="1125538"/>
            <a:ext cx="688975" cy="266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5" name="Прямая со стрелкой 13314"/>
          <p:cNvCxnSpPr/>
          <p:nvPr/>
        </p:nvCxnSpPr>
        <p:spPr>
          <a:xfrm>
            <a:off x="4530725" y="1125538"/>
            <a:ext cx="0" cy="4122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11"/>
          <p:cNvSpPr txBox="1">
            <a:spLocks noChangeArrowheads="1"/>
          </p:cNvSpPr>
          <p:nvPr/>
        </p:nvSpPr>
        <p:spPr bwMode="auto">
          <a:xfrm>
            <a:off x="684213" y="639763"/>
            <a:ext cx="885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/>
              <a:t>Палочки Кюизенера способствуют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74549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675" y="5800725"/>
            <a:ext cx="79930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90000"/>
                    <a:lumOff val="10000"/>
                  </a:schemeClr>
                </a:solidFill>
                <a:latin typeface="Georgia" pitchFamily="18" charset="0"/>
                <a:ea typeface="+mj-ea"/>
                <a:cs typeface="+mj-cs"/>
              </a:rPr>
              <a:t>Палочки Кюизенера – универсальный дидактический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7550" y="188913"/>
            <a:ext cx="7708900" cy="1412875"/>
          </a:xfrm>
        </p:spPr>
        <p:txBody>
          <a:bodyPr anchor="t"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использовании цветных палочек достигаются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программные задачи</a:t>
            </a:r>
            <a:r>
              <a:rPr lang="ru-RU" altLang="ru-RU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обеспечивающие познавательно-речевое развитие детей дошкольного возраста:</a:t>
            </a:r>
            <a:r>
              <a:rPr lang="ru-RU" alt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50825" y="2205038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38188" y="1412875"/>
            <a:ext cx="84248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представлений о величине (длинный-короткий, высокий-низкий, большой-маленький).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группировать предметы по цвету и величине.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количественных представлений (много-один, образование чисел в пределах 5 (10) на основе измерения и цвета), способности различать количественный и порядковый счёт, устанавливать равенство и неравенство двух групп предметов. 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пространственными отношениями: слева, справа, вверху, внизу, на, под, рядом, сбоку.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различать и называть в процессе моделирования геометрические фигуры: квадрат, прямоугольник, треугольник.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способов измерения с помощью условной мерки.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способов соотнесения количества предметов с цветным числом, соотнесения цифры с цветным числом (со средней группы).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«записью» действий сложения и вычитания с помощью карточек с цифрами и знаками (старший дошкольный возраст).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словаря детей и совершенствование связной доказательной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Условия  использования палочек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Кюизенера</a:t>
            </a:r>
            <a:r>
              <a:rPr lang="ru-RU" altLang="ru-RU" sz="2400" b="1" dirty="0" smtClean="0">
                <a:solidFill>
                  <a:srgbClr val="002060"/>
                </a:solidFill>
                <a:latin typeface="Georgia" pitchFamily="18" charset="0"/>
              </a:rPr>
              <a:t> в познавательно-речевом развитии детей</a:t>
            </a:r>
            <a:endParaRPr lang="ru-RU" alt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219" name="Объект 3"/>
          <p:cNvSpPr>
            <a:spLocks noGrp="1"/>
          </p:cNvSpPr>
          <p:nvPr>
            <p:ph sz="half" idx="2"/>
          </p:nvPr>
        </p:nvSpPr>
        <p:spPr>
          <a:xfrm>
            <a:off x="250825" y="1600200"/>
            <a:ext cx="3863975" cy="45259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палочек Кюизенера в необходимом количестве (не менее 5 наборов)</a:t>
            </a:r>
          </a:p>
          <a:p>
            <a:pPr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необходимой литературы</a:t>
            </a:r>
          </a:p>
          <a:p>
            <a:pPr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 не только пособия (сами палочки), но схемы и карточки для игр</a:t>
            </a:r>
          </a:p>
          <a:p>
            <a:pPr eaLnBrk="1" hangingPunct="1"/>
            <a:r>
              <a:rPr lang="ru-RU" alt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 заинтересовать детей, использовать для этого наиболее приемлемые, значимые методы и приемы организации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448322"/>
            <a:ext cx="4041775" cy="303133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53322" cy="338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1" y="3500439"/>
            <a:ext cx="4832350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516563" y="1125538"/>
            <a:ext cx="324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5D028"/>
              </a:buClr>
              <a:buSzPct val="100000"/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5D028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5D028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5D028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Карточки для игры «Построй фигуру»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219700" y="692150"/>
            <a:ext cx="3455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2060"/>
                </a:solidFill>
                <a:latin typeface="Georgia" pitchFamily="18" charset="0"/>
              </a:rPr>
              <a:t>Карточки для игры «Подбери по </a:t>
            </a:r>
            <a:r>
              <a:rPr lang="ru-RU" altLang="ru-RU" sz="2000" i="1">
                <a:solidFill>
                  <a:srgbClr val="002060"/>
                </a:solidFill>
                <a:latin typeface="Georgia" pitchFamily="18" charset="0"/>
              </a:rPr>
              <a:t>размеру</a:t>
            </a:r>
            <a:r>
              <a:rPr lang="ru-RU" altLang="ru-RU" sz="2400" i="1">
                <a:solidFill>
                  <a:schemeClr val="bg1"/>
                </a:solidFill>
                <a:latin typeface="Georgia" pitchFamily="18" charset="0"/>
              </a:rPr>
              <a:t>»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79388" y="4948238"/>
            <a:ext cx="3455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chemeClr val="bg1"/>
                </a:solidFill>
                <a:latin typeface="Georgia" pitchFamily="18" charset="0"/>
              </a:rPr>
              <a:t>«Подбери по цвету»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7" y="116632"/>
            <a:ext cx="4266137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799" y="3429000"/>
            <a:ext cx="4005678" cy="326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6096</TotalTime>
  <Words>914</Words>
  <Application>Microsoft Office PowerPoint</Application>
  <PresentationFormat>Экран (4:3)</PresentationFormat>
  <Paragraphs>322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Научно-методическая разработка «Использование палочек Кюизенера в познавательно-речевом развитии детей средней группы на занятиях по математике» </vt:lpstr>
      <vt:lpstr>Введение</vt:lpstr>
      <vt:lpstr> Влияние палочек Кюизенера на развитие интереса у детей к математике</vt:lpstr>
      <vt:lpstr>Презентация PowerPoint</vt:lpstr>
      <vt:lpstr>Презентация PowerPoint</vt:lpstr>
      <vt:lpstr>При использовании цветных палочек достигаются программные задачи, обеспечивающие познавательно-речевое развитие детей дошкольного возраста: </vt:lpstr>
      <vt:lpstr>Условия  использования палочек Кюизенера в познавательно-речевом развитии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Научно-методическая разработка «Использование палочек Кюизенера в познавательно-речевом развитии детей 2 младшей группы дошкольного возраста на занятиях  по математике»</dc:title>
  <dc:creator>Света</dc:creator>
  <cp:lastModifiedBy>Sergeev</cp:lastModifiedBy>
  <cp:revision>52</cp:revision>
  <cp:lastPrinted>2015-10-03T10:21:58Z</cp:lastPrinted>
  <dcterms:created xsi:type="dcterms:W3CDTF">2011-02-07T18:50:28Z</dcterms:created>
  <dcterms:modified xsi:type="dcterms:W3CDTF">2019-03-13T13:26:36Z</dcterms:modified>
</cp:coreProperties>
</file>