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80" r:id="rId9"/>
    <p:sldId id="264" r:id="rId10"/>
    <p:sldId id="279" r:id="rId11"/>
    <p:sldId id="266" r:id="rId12"/>
    <p:sldId id="265" r:id="rId13"/>
    <p:sldId id="267" r:id="rId14"/>
    <p:sldId id="269" r:id="rId15"/>
    <p:sldId id="270" r:id="rId16"/>
    <p:sldId id="273" r:id="rId17"/>
    <p:sldId id="277" r:id="rId18"/>
    <p:sldId id="275" r:id="rId19"/>
    <p:sldId id="276" r:id="rId20"/>
    <p:sldId id="271" r:id="rId21"/>
    <p:sldId id="27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1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23762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технологии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780928"/>
            <a:ext cx="86868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Подготовила : </a:t>
            </a:r>
            <a:r>
              <a:rPr lang="ru-RU" sz="2000" dirty="0" err="1" smtClean="0">
                <a:solidFill>
                  <a:schemeClr val="tx1"/>
                </a:solidFill>
              </a:rPr>
              <a:t>Галлямова</a:t>
            </a:r>
            <a:r>
              <a:rPr lang="ru-RU" sz="2000" dirty="0" smtClean="0">
                <a:solidFill>
                  <a:schemeClr val="tx1"/>
                </a:solidFill>
              </a:rPr>
              <a:t> Динара </a:t>
            </a:r>
            <a:r>
              <a:rPr lang="ru-RU" sz="2000" dirty="0" err="1" smtClean="0">
                <a:solidFill>
                  <a:schemeClr val="tx1"/>
                </a:solidFill>
              </a:rPr>
              <a:t>Рафкатовна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МБДОУ №8 БЕЛОСНЕЖКА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г. </a:t>
            </a:r>
            <a:r>
              <a:rPr lang="ru-RU" sz="2000" dirty="0" err="1" smtClean="0">
                <a:solidFill>
                  <a:schemeClr val="tx1"/>
                </a:solidFill>
              </a:rPr>
              <a:t>Мегион</a:t>
            </a:r>
            <a:r>
              <a:rPr lang="ru-RU" sz="2000" dirty="0" smtClean="0">
                <a:solidFill>
                  <a:schemeClr val="tx1"/>
                </a:solidFill>
              </a:rPr>
              <a:t>, 2016 год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Средний возраст</a:t>
            </a:r>
            <a:endParaRPr lang="ru-RU" dirty="0"/>
          </a:p>
        </p:txBody>
      </p:sp>
      <p:pic>
        <p:nvPicPr>
          <p:cNvPr id="1026" name="Picture 2" descr="D:\SAM_1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" y="2204864"/>
            <a:ext cx="4382703" cy="352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AM_1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87" y="2190296"/>
            <a:ext cx="4716015" cy="35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Игры с палочками на втором этапе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ФОТО ДЕТЕЙ СТАРШЕЙ ГР.</a:t>
            </a:r>
            <a:endParaRPr lang="ru-RU" dirty="0"/>
          </a:p>
        </p:txBody>
      </p:sp>
      <p:pic>
        <p:nvPicPr>
          <p:cNvPr id="1026" name="Picture 2" descr="F:\DSCN0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DSCN0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1565176"/>
            <a:ext cx="69847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Игры с палочками на втором этапе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Каждая палочка обозначается числом. Количественные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отношения не столь очевидны для детей, как цвет,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форма, размер. Открыть их можно в совместной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деятельности взрослого и ребёнка. При этом взрослый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не ограничивается показом, а даёт ребёнку возможность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выбирать действие самому. Ребёнок быстро учится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кодировать игру красок в числовые отношения,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постигать законы загадочного мира.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С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помощью “чисел в цвете” детей также легко подвести 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осознанию соотношений “больше - меньше”, “больше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меньше на…”, научить детей делить целое на части,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познакомить с составом числа из двух меньших чисел,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помочь овладеть арифметическими действиями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сложения и вычитания, организовать работу по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усвоению таких понятий , как “левее”, “правее”,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“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длиннее”, “короче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”, ”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</a:rPr>
              <a:t>между”, “каждый”, и др.</a:t>
            </a:r>
          </a:p>
        </p:txBody>
      </p:sp>
    </p:spTree>
    <p:extLst>
      <p:ext uri="{BB962C8B-B14F-4D97-AF65-F5344CB8AC3E}">
        <p14:creationId xmlns:p14="http://schemas.microsoft.com/office/powerpoint/2010/main" val="16419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ЗАДАНИЯ На вычитание И  «больше-меньше»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731696" cy="50431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F:\DSCN0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1792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SCN0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8491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Состав числа из двух меньших.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Состав числа 7.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Найдите в наборе палочку 7. Какого она цвета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Найдите в наборе 2 таких палочки, чтобы по длине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они вместе были такие же, как палочка 7.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Докажите. Из каких чисел состоит число 7?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(рассмотреть все </a:t>
            </a:r>
            <a:r>
              <a:rPr lang="ru-RU" dirty="0" smtClean="0">
                <a:solidFill>
                  <a:srgbClr val="00B050"/>
                </a:solidFill>
              </a:rPr>
              <a:t>варианты)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Составление </a:t>
            </a:r>
            <a:r>
              <a:rPr lang="ru-RU" dirty="0">
                <a:solidFill>
                  <a:srgbClr val="00B050"/>
                </a:solidFill>
              </a:rPr>
              <a:t>числового </a:t>
            </a:r>
            <a:r>
              <a:rPr lang="ru-RU" dirty="0" smtClean="0">
                <a:solidFill>
                  <a:srgbClr val="00B050"/>
                </a:solidFill>
              </a:rPr>
              <a:t>домика.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Подведение </a:t>
            </a:r>
            <a:r>
              <a:rPr lang="ru-RU" dirty="0">
                <a:solidFill>
                  <a:srgbClr val="00B050"/>
                </a:solidFill>
              </a:rPr>
              <a:t>итога – из каких чисел состоит число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7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( 7 состоит из 3и 4, если вычесть 4, то останется </a:t>
            </a:r>
            <a:r>
              <a:rPr lang="ru-RU" dirty="0" smtClean="0">
                <a:solidFill>
                  <a:srgbClr val="00B050"/>
                </a:solidFill>
              </a:rPr>
              <a:t>….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7 </a:t>
            </a:r>
            <a:r>
              <a:rPr lang="ru-RU" dirty="0">
                <a:solidFill>
                  <a:srgbClr val="00B050"/>
                </a:solidFill>
              </a:rPr>
              <a:t>состоит из 5 и 2, если вычесть 5, то останется ….)</a:t>
            </a:r>
          </a:p>
        </p:txBody>
      </p:sp>
    </p:spTree>
    <p:extLst>
      <p:ext uri="{BB962C8B-B14F-4D97-AF65-F5344CB8AC3E}">
        <p14:creationId xmlns:p14="http://schemas.microsoft.com/office/powerpoint/2010/main" val="23329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Д/и “Угадай палочку”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6886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Ведущий задумывает любую палочку из набора,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играющие могут задавать ведущему вопросы об этой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палочке, кроме её цвета. Ответы “да” или “нет ”, Вопросы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ставятся до тех пор, пока не отгадают цвет палочки и её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</a:rPr>
              <a:t>числовое значение.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Д/и “Поезд”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Составь </a:t>
            </a: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поезд от самой короткой до самой длинной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палочки. Сколько всего вагонов? Каким по порядку стоит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голубой вагон? Вагон какого цвета стоит четвертым?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Какой по цвету вагон стоит между белым и голубым?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Какой он по порядку?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3.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Измерь длину карандаша розовой палочкой, этот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же карандаш измерь жёлтой палочкой.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Почему ответы получились </a:t>
            </a:r>
            <a:r>
              <a:rPr lang="ru-RU" sz="2000" dirty="0">
                <a:solidFill>
                  <a:srgbClr val="0070C0"/>
                </a:solidFill>
                <a:latin typeface="Calibri" panose="020F0502020204030204" pitchFamily="34" charset="0"/>
              </a:rPr>
              <a:t>разные?</a:t>
            </a:r>
          </a:p>
        </p:txBody>
      </p:sp>
    </p:spTree>
    <p:extLst>
      <p:ext uri="{BB962C8B-B14F-4D97-AF65-F5344CB8AC3E}">
        <p14:creationId xmlns:p14="http://schemas.microsoft.com/office/powerpoint/2010/main" val="30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4. Умножение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при помощи палочек осваивается детьми 6-7 лет.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Начнем </a:t>
            </a:r>
            <a:r>
              <a:rPr lang="ru-RU" sz="2000" dirty="0">
                <a:solidFill>
                  <a:srgbClr val="00B050"/>
                </a:solidFill>
              </a:rPr>
              <a:t>с белой палочки, обозначающей число один. Если ее взять в единственном числе, то и получится число один. Если взять десять белых палочек, получится уже число 10, которое нужно проверить «правильной палочкой».</a:t>
            </a:r>
            <a:endParaRPr lang="ru-RU" sz="2000" dirty="0" smtClean="0">
              <a:solidFill>
                <a:srgbClr val="00B05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 fontAlgn="base"/>
            <a:r>
              <a:rPr lang="ru-RU" sz="2000" dirty="0">
                <a:solidFill>
                  <a:srgbClr val="0070C0"/>
                </a:solidFill>
              </a:rPr>
              <a:t>Возьми несколько белых палочек и придвинь их близко друг к другу в ряд. Найди аналог в наборе.</a:t>
            </a:r>
          </a:p>
          <a:p>
            <a:pPr fontAlgn="base"/>
            <a:r>
              <a:rPr lang="ru-RU" sz="2000" dirty="0">
                <a:solidFill>
                  <a:srgbClr val="0070C0"/>
                </a:solidFill>
              </a:rPr>
              <a:t>Вы называете число — ребенок находит палочку соответствующего цвета. Вначале числа можно называть по порядку, далее — задача усложняется, числа идут вразбивку.</a:t>
            </a:r>
          </a:p>
          <a:p>
            <a:pPr fontAlgn="base"/>
            <a:r>
              <a:rPr lang="ru-RU" sz="2000" dirty="0">
                <a:solidFill>
                  <a:srgbClr val="0070C0"/>
                </a:solidFill>
              </a:rPr>
              <a:t>Возьми самую короткую палочку. Какого она цвета? Белая палочка — это единица, число «один».</a:t>
            </a:r>
          </a:p>
          <a:p>
            <a:pPr fontAlgn="base"/>
            <a:r>
              <a:rPr lang="ru-RU" sz="2000" dirty="0">
                <a:solidFill>
                  <a:srgbClr val="0070C0"/>
                </a:solidFill>
              </a:rPr>
              <a:t>К цветной палочке необходимо подобрать ее аналог, изображенный на карточке в виде числа.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pic>
        <p:nvPicPr>
          <p:cNvPr id="7170" name="Picture 2" descr="http://www.deti-club.ru/wp-content/uploads/2011/10/kui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357430"/>
            <a:ext cx="38884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6. освоение дробных чисел. 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Например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, возьмите палочку коричневого цвета, обозначающую число 4. Сколько красных палочек в нее помещается и соответственно какую часть составляет красная палочка от коричневой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Это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2/4</a:t>
            </a:r>
          </a:p>
          <a:p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Сколько зеленых палочек помещается в коричневую палочку и какую часть зеленая палочка составляет от целого? </a:t>
            </a:r>
            <a:endParaRPr lang="ru-RU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Это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3/4</a:t>
            </a:r>
          </a:p>
        </p:txBody>
      </p:sp>
      <p:pic>
        <p:nvPicPr>
          <p:cNvPr id="8194" name="Picture 2" descr="http://www.deti-club.ru/wp-content/uploads/2011/10/s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643314"/>
            <a:ext cx="1390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eti-club.ru/wp-content/uploads/2011/10/s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33256"/>
            <a:ext cx="13049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. Палочки </a:t>
            </a:r>
            <a:r>
              <a:rPr lang="ru-RU" b="1" dirty="0" err="1">
                <a:solidFill>
                  <a:srgbClr val="FF0000"/>
                </a:solidFill>
              </a:rPr>
              <a:t>Кюизенера</a:t>
            </a:r>
            <a:r>
              <a:rPr lang="ru-RU" b="1" dirty="0">
                <a:solidFill>
                  <a:srgbClr val="FF0000"/>
                </a:solidFill>
              </a:rPr>
              <a:t> и обучение языку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7"/>
            <a:ext cx="8686800" cy="4464496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>
                <a:solidFill>
                  <a:srgbClr val="0070C0"/>
                </a:solidFill>
              </a:rPr>
              <a:t>И</a:t>
            </a:r>
            <a:r>
              <a:rPr lang="ru-RU" sz="2800" dirty="0" smtClean="0">
                <a:solidFill>
                  <a:srgbClr val="0070C0"/>
                </a:solidFill>
              </a:rPr>
              <a:t>х </a:t>
            </a:r>
            <a:r>
              <a:rPr lang="ru-RU" sz="2800" dirty="0">
                <a:solidFill>
                  <a:srgbClr val="0070C0"/>
                </a:solidFill>
              </a:rPr>
              <a:t>роль в изучении языка также очень велика.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Они </a:t>
            </a:r>
            <a:r>
              <a:rPr lang="ru-RU" sz="2800" dirty="0">
                <a:solidFill>
                  <a:srgbClr val="0070C0"/>
                </a:solidFill>
              </a:rPr>
              <a:t>помогают выделять </a:t>
            </a:r>
            <a:r>
              <a:rPr lang="ru-RU" sz="2800" dirty="0" smtClean="0">
                <a:solidFill>
                  <a:srgbClr val="0070C0"/>
                </a:solidFill>
              </a:rPr>
              <a:t>неударные </a:t>
            </a:r>
            <a:r>
              <a:rPr lang="ru-RU" sz="2800" dirty="0">
                <a:solidFill>
                  <a:srgbClr val="0070C0"/>
                </a:solidFill>
              </a:rPr>
              <a:t>и ударные слоги, подчеркивать ритмы. Эту технологию можно успешно применить и на нашем родном языке, русском.</a:t>
            </a:r>
          </a:p>
          <a:p>
            <a:pPr fontAlgn="base"/>
            <a:r>
              <a:rPr lang="ru-RU" sz="2800" dirty="0">
                <a:solidFill>
                  <a:srgbClr val="00B050"/>
                </a:solidFill>
              </a:rPr>
              <a:t>Вот таким образом показываем ударение и соответственно разделяем слоги — очень популярная методика для обучения </a:t>
            </a:r>
            <a:r>
              <a:rPr lang="ru-RU" sz="2800" dirty="0" smtClean="0">
                <a:solidFill>
                  <a:srgbClr val="00B050"/>
                </a:solidFill>
              </a:rPr>
              <a:t>чтению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www.deti-club.ru/wp-content/uploads/2011/10/sx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17232"/>
            <a:ext cx="26955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</a:rPr>
              <a:t>8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. Палочки </a:t>
            </a:r>
            <a:r>
              <a:rPr lang="ru-RU" sz="2800" b="1" dirty="0" err="1">
                <a:solidFill>
                  <a:srgbClr val="FF0000"/>
                </a:solidFill>
                <a:effectLst/>
              </a:rPr>
              <a:t>Кюизенера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 служат понятной иллюстрацией для сравнительных прилагательных.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deti-club.ru/wp-content/uploads/2011/10/sxem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6247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6"/>
            <a:ext cx="8458200" cy="230425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</a:rPr>
              <a:t>палочки </a:t>
            </a:r>
            <a:r>
              <a:rPr lang="ru-RU" sz="6000" b="1" dirty="0" err="1">
                <a:solidFill>
                  <a:srgbClr val="FF0000"/>
                </a:solidFill>
                <a:effectLst/>
              </a:rPr>
              <a:t>Кюизенера</a:t>
            </a:r>
            <a:r>
              <a:rPr lang="ru-RU" sz="6000" b="1" dirty="0">
                <a:solidFill>
                  <a:srgbClr val="FF0000"/>
                </a:solidFill>
                <a:effectLst/>
              </a:rPr>
              <a:t>.</a:t>
            </a:r>
            <a:br>
              <a:rPr lang="ru-RU" sz="6000" b="1" dirty="0">
                <a:solidFill>
                  <a:srgbClr val="FF0000"/>
                </a:solidFill>
                <a:effectLst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72816"/>
            <a:ext cx="845820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hitariki.ru/images/stories/b2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748"/>
            <a:ext cx="3851919" cy="54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четные палочки Кюизенера Я - молодая м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23314"/>
            <a:ext cx="5076056" cy="54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3164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Для всех возрастных групп можно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использовать конструирование из палочек по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образцу и представлению.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Существуют определенные схемы, по которым можно составить целый сюжетный рисунок.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2798" y="113184"/>
            <a:ext cx="2584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1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www.deti-club.ru/wp-content/uploads/2011/10/kui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1125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25202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Условия </a:t>
            </a:r>
            <a:r>
              <a:rPr lang="ru-RU" sz="2800" dirty="0" err="1" smtClean="0">
                <a:solidFill>
                  <a:srgbClr val="FF0000"/>
                </a:solidFill>
              </a:rPr>
              <a:t>ЗанятиЙ</a:t>
            </a:r>
            <a:r>
              <a:rPr lang="ru-RU" sz="2800" dirty="0" smtClean="0">
                <a:solidFill>
                  <a:srgbClr val="FF0000"/>
                </a:solidFill>
              </a:rPr>
              <a:t> : </a:t>
            </a:r>
            <a:r>
              <a:rPr lang="ru-RU" sz="2800" dirty="0" smtClean="0">
                <a:solidFill>
                  <a:srgbClr val="0070C0"/>
                </a:solidFill>
              </a:rPr>
              <a:t>систематические,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        индивидуальные 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        коллективные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и </a:t>
            </a:r>
            <a:r>
              <a:rPr lang="ru-RU" sz="2800" dirty="0" smtClean="0">
                <a:solidFill>
                  <a:srgbClr val="FF0000"/>
                </a:solidFill>
              </a:rPr>
              <a:t>результат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не заставит себя ждать.</a:t>
            </a:r>
          </a:p>
        </p:txBody>
      </p:sp>
      <p:pic>
        <p:nvPicPr>
          <p:cNvPr id="4098" name="Picture 2" descr="F:\DSCN0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832648" cy="42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Спасибо за внимание - Картинка 18872/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История возникновения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84096" cy="532859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7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Джордж </a:t>
            </a:r>
            <a:r>
              <a:rPr lang="ru-RU" sz="7200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Кюизенер</a:t>
            </a:r>
            <a:r>
              <a:rPr lang="ru-RU" sz="7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(1891 - 1976) </a:t>
            </a:r>
            <a:r>
              <a:rPr lang="ru-RU" sz="7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бельгийский педагог, автор уникальной методики. </a:t>
            </a:r>
            <a:r>
              <a:rPr lang="ru-RU" sz="72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Он разработал универсальный дидактический материал для развития у детей математических способностей.</a:t>
            </a:r>
            <a:r>
              <a:rPr lang="ru-RU" sz="7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200" dirty="0" smtClean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Палочки </a:t>
            </a:r>
            <a:r>
              <a:rPr lang="ru-RU" sz="72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Кюизенера</a:t>
            </a:r>
            <a:r>
              <a:rPr lang="ru-RU" sz="7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развивают </a:t>
            </a:r>
            <a:r>
              <a:rPr lang="ru-RU" sz="7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мелкую моторику пальцев, пространственное и зрительное восприятие, приучают к порядку</a:t>
            </a:r>
            <a:r>
              <a:rPr lang="ru-RU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rgbClr val="3333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3333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7200" dirty="0" smtClean="0">
                <a:solidFill>
                  <a:srgbClr val="3333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Палочки </a:t>
            </a:r>
            <a:r>
              <a:rPr lang="ru-RU" sz="7200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Кюизенера</a:t>
            </a:r>
            <a:r>
              <a:rPr lang="ru-RU" sz="7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просты и понятны, работу с ними малыши воспринимают как игру</a:t>
            </a:r>
            <a:r>
              <a:rPr lang="ru-RU" sz="72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72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В 1952 году он опубликовал книгу «Числа и цвета», посвящённую своему пособию.</a:t>
            </a:r>
            <a:endParaRPr lang="ru-RU" sz="72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96144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1" dirty="0">
                <a:solidFill>
                  <a:srgbClr val="FF0000"/>
                </a:solidFill>
                <a:effectLst/>
                <a:latin typeface="Lobster"/>
              </a:rPr>
              <a:t>Что из себя представляют палочки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Lobster"/>
              </a:rPr>
              <a:t>Кюизенера</a:t>
            </a:r>
            <a:r>
              <a:rPr lang="ru-RU" sz="1800" b="1" dirty="0">
                <a:solidFill>
                  <a:srgbClr val="FF0000"/>
                </a:solidFill>
                <a:effectLst/>
                <a:latin typeface="Lobster"/>
              </a:rPr>
              <a:t/>
            </a:r>
            <a:br>
              <a:rPr lang="ru-RU" sz="1800" b="1" dirty="0">
                <a:solidFill>
                  <a:srgbClr val="FF0000"/>
                </a:solidFill>
                <a:effectLst/>
                <a:latin typeface="Lobster"/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200" dirty="0" smtClean="0">
                <a:solidFill>
                  <a:srgbClr val="000000"/>
                </a:solidFill>
                <a:latin typeface="Tahoma"/>
              </a:rPr>
              <a:t>     </a:t>
            </a:r>
            <a:r>
              <a:rPr lang="ru-RU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Палочки </a:t>
            </a:r>
            <a:r>
              <a:rPr lang="ru-RU" sz="2200" dirty="0" err="1">
                <a:solidFill>
                  <a:srgbClr val="00B050"/>
                </a:solidFill>
                <a:latin typeface="Calibri" panose="020F0502020204030204" pitchFamily="34" charset="0"/>
              </a:rPr>
              <a:t>Кюизенера</a:t>
            </a:r>
            <a:r>
              <a:rPr lang="ru-RU" sz="2200" dirty="0">
                <a:solidFill>
                  <a:srgbClr val="00B050"/>
                </a:solidFill>
                <a:latin typeface="Calibri" panose="020F0502020204030204" pitchFamily="34" charset="0"/>
              </a:rPr>
              <a:t> – это 10 различных по цвету и величине </a:t>
            </a:r>
            <a:r>
              <a:rPr lang="ru-RU" sz="2200" dirty="0" err="1">
                <a:solidFill>
                  <a:srgbClr val="00B050"/>
                </a:solidFill>
                <a:latin typeface="Calibri" panose="020F0502020204030204" pitchFamily="34" charset="0"/>
              </a:rPr>
              <a:t>параллелипипидов</a:t>
            </a:r>
            <a:r>
              <a:rPr lang="ru-RU" sz="2200" dirty="0">
                <a:solidFill>
                  <a:srgbClr val="00B050"/>
                </a:solidFill>
                <a:latin typeface="Calibri" panose="020F0502020204030204" pitchFamily="34" charset="0"/>
              </a:rPr>
              <a:t>, выполненных из дерева или пластика. Длина их колеблется от 1 до 10 сантиметров.</a:t>
            </a:r>
          </a:p>
          <a:p>
            <a:pPr marL="0" indent="0" algn="just" fontAlgn="base">
              <a:buNone/>
            </a:pPr>
            <a:r>
              <a:rPr lang="ru-RU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Палочки </a:t>
            </a:r>
            <a:r>
              <a:rPr lang="ru-RU" sz="2200" dirty="0" err="1">
                <a:solidFill>
                  <a:srgbClr val="0070C0"/>
                </a:solidFill>
                <a:latin typeface="Calibri" panose="020F0502020204030204" pitchFamily="34" charset="0"/>
              </a:rPr>
              <a:t>Кюизенера</a:t>
            </a:r>
            <a:r>
              <a:rPr lang="ru-RU" sz="2200" dirty="0">
                <a:solidFill>
                  <a:srgbClr val="0070C0"/>
                </a:solidFill>
                <a:latin typeface="Calibri" panose="020F0502020204030204" pitchFamily="34" charset="0"/>
              </a:rPr>
              <a:t> соответствуют обозначению чисел: чем длиннее палочка, тем большее число она обозначает. Самая короткая палочка обозначает единичку, палочка в два раза длиннее – двойку и так далее</a:t>
            </a:r>
            <a:r>
              <a:rPr lang="ru-RU" sz="2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://www.deti-club.ru/wp-content/uploads/2011/10/kui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810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Что такое палочки Кюизенера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6642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Работа с палочками </a:t>
            </a:r>
            <a:r>
              <a:rPr lang="ru-RU" sz="3200" b="1" dirty="0" err="1">
                <a:solidFill>
                  <a:srgbClr val="FF0000"/>
                </a:solidFill>
              </a:rPr>
              <a:t>Кюизинера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предусматривает два этапа.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Первый этап. </a:t>
            </a: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Реализуется в младшем и среднем возрасте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( 3 – 5 лет )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Палочки вначале используются как игровой </a:t>
            </a:r>
            <a:r>
              <a:rPr lang="ru-RU" dirty="0" smtClean="0">
                <a:solidFill>
                  <a:srgbClr val="00B050"/>
                </a:solidFill>
                <a:latin typeface="Calibri" panose="020F0502020204030204" pitchFamily="34" charset="0"/>
              </a:rPr>
              <a:t>материал</a:t>
            </a:r>
            <a:endParaRPr lang="ru-RU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Второй этап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Реализуется в старшем дошкольном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возрасте (5 – 7 лет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Каждая палочка обозначается числом.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Игры с палочками на первом этапе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Младший возраст </a:t>
            </a: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F:\DSCN0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SCN0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96" y="4437112"/>
            <a:ext cx="3110475" cy="23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SCN0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48376"/>
            <a:ext cx="3587794" cy="24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И УПРАЖНЕНИЯ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1. </a:t>
            </a:r>
            <a:r>
              <a:rPr lang="ru-RU" b="1" dirty="0" smtClean="0">
                <a:solidFill>
                  <a:srgbClr val="00B050"/>
                </a:solidFill>
              </a:rPr>
              <a:t>Выложи </a:t>
            </a:r>
            <a:r>
              <a:rPr lang="ru-RU" b="1" dirty="0">
                <a:solidFill>
                  <a:srgbClr val="00B050"/>
                </a:solidFill>
              </a:rPr>
              <a:t>палочки на столе, перемешай их. Покажи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красную, синюю и т. д.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 Возьми </a:t>
            </a:r>
            <a:r>
              <a:rPr lang="ru-RU" b="1" dirty="0">
                <a:solidFill>
                  <a:srgbClr val="0070C0"/>
                </a:solidFill>
              </a:rPr>
              <a:t>в правую руку столько палочек, сколько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можешь удержать, назови цвет каждой палочки.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3. Выбери </a:t>
            </a:r>
            <a:r>
              <a:rPr lang="ru-RU" b="1" dirty="0">
                <a:solidFill>
                  <a:srgbClr val="00B050"/>
                </a:solidFill>
              </a:rPr>
              <a:t>палочки одного цвета и построй заборчик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для утёнка.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4. </a:t>
            </a:r>
            <a:r>
              <a:rPr lang="ru-RU" b="1" dirty="0">
                <a:solidFill>
                  <a:srgbClr val="0070C0"/>
                </a:solidFill>
              </a:rPr>
              <a:t>Возьми синюю и красную палочку, сложи их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концами друг к другу. Получился поезд. Составь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поезд для петушка из других палочек.</a:t>
            </a:r>
          </a:p>
        </p:txBody>
      </p:sp>
    </p:spTree>
    <p:extLst>
      <p:ext uri="{BB962C8B-B14F-4D97-AF65-F5344CB8AC3E}">
        <p14:creationId xmlns:p14="http://schemas.microsoft.com/office/powerpoint/2010/main" val="4902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АЛЬБОМ-ИГРА «ВОЛШЕБНЫЕ ДОРОЖКИ»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DSCN0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SCN0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300736" cy="3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Средний возраст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1 Возьми одну палочку в правую руку, а другую в левую.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Какие они по длине? Приложи палочки друг к другу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(наложи друг на друга). Подровняй с одной стороны.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Какого цвета длинная палочка? Короткая?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2 Найди с закрытыми глазами в наборе 2 палочки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B050"/>
                </a:solidFill>
              </a:rPr>
              <a:t>одинаковой длины. Открой глаза. Какого они цвета?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3 Выбери 2 палочки одного цвета. Какие они по длине?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4 Построим домик для матрёшки. Возьмите 4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оранжевые палочки и составьте их так, чтобы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получился квадрат. Стены готовы. Из двух синих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палочек постройте крышу. Какой формы получилась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крыша у дома? Что бывает у дома, кроме стен и крыши?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Возьмите 2 розовые палочки и сделайте окно, из 2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жёлтых палочек – дверь. Какой формы окно, дверь?</a:t>
            </a:r>
          </a:p>
        </p:txBody>
      </p:sp>
    </p:spTree>
    <p:extLst>
      <p:ext uri="{BB962C8B-B14F-4D97-AF65-F5344CB8AC3E}">
        <p14:creationId xmlns:p14="http://schemas.microsoft.com/office/powerpoint/2010/main" val="22436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507</TotalTime>
  <Words>990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«Игровые технологии в Доо» </vt:lpstr>
      <vt:lpstr>палочки Кюизенера. </vt:lpstr>
      <vt:lpstr>История возникновения</vt:lpstr>
      <vt:lpstr>Что из себя представляют палочки Кюизенера </vt:lpstr>
      <vt:lpstr>Работа с палочками Кюизинера предусматривает два этапа. </vt:lpstr>
      <vt:lpstr>Игры с палочками на первом этапе</vt:lpstr>
      <vt:lpstr>Игры И УПРАЖНЕНИЯ</vt:lpstr>
      <vt:lpstr>АЛЬБОМ-ИГРА «ВОЛШЕБНЫЕ ДОРОЖКИ»</vt:lpstr>
      <vt:lpstr>Средний возраст</vt:lpstr>
      <vt:lpstr>Средний возраст</vt:lpstr>
      <vt:lpstr>Игры с палочками на втором этапе</vt:lpstr>
      <vt:lpstr>Игры с палочками на втором этапе</vt:lpstr>
      <vt:lpstr>ЗАДАНИЯ На вычитание И  «больше-меньше»</vt:lpstr>
      <vt:lpstr>Состав числа из двух меньших. </vt:lpstr>
      <vt:lpstr>1. Д/и “Угадай палочку” </vt:lpstr>
      <vt:lpstr>4. Умножение при помощи палочек осваивается детьми 6-7 лет. </vt:lpstr>
      <vt:lpstr>6. освоение дробных чисел. </vt:lpstr>
      <vt:lpstr>7. Палочки Кюизенера и обучение языку </vt:lpstr>
      <vt:lpstr>8. Палочки Кюизенера служат понятной иллюстрацией для сравнительных прилагательных.</vt:lpstr>
      <vt:lpstr>Для всех возрастных групп можно использовать конструирование из палочек по образцу и представлению.</vt:lpstr>
      <vt:lpstr>Условия ЗанятиЙ : систематические,                                       индивидуальные ,                                       коллективные и результат не заставит себя ждать.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Кюизенера.</dc:title>
  <dc:creator>MIX</dc:creator>
  <cp:lastModifiedBy>Sergeev</cp:lastModifiedBy>
  <cp:revision>44</cp:revision>
  <dcterms:created xsi:type="dcterms:W3CDTF">2015-03-10T17:52:09Z</dcterms:created>
  <dcterms:modified xsi:type="dcterms:W3CDTF">2019-03-13T13:24:29Z</dcterms:modified>
</cp:coreProperties>
</file>